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75" r:id="rId5"/>
    <p:sldId id="259" r:id="rId6"/>
    <p:sldId id="274" r:id="rId7"/>
    <p:sldId id="260" r:id="rId8"/>
    <p:sldId id="276" r:id="rId9"/>
    <p:sldId id="261" r:id="rId10"/>
    <p:sldId id="277" r:id="rId11"/>
    <p:sldId id="262" r:id="rId12"/>
    <p:sldId id="263" r:id="rId13"/>
    <p:sldId id="264" r:id="rId14"/>
    <p:sldId id="278" r:id="rId15"/>
    <p:sldId id="265" r:id="rId16"/>
    <p:sldId id="266" r:id="rId17"/>
    <p:sldId id="267" r:id="rId18"/>
    <p:sldId id="279" r:id="rId19"/>
    <p:sldId id="268" r:id="rId20"/>
    <p:sldId id="269" r:id="rId21"/>
    <p:sldId id="280" r:id="rId22"/>
    <p:sldId id="270" r:id="rId23"/>
    <p:sldId id="281" r:id="rId24"/>
    <p:sldId id="271" r:id="rId25"/>
    <p:sldId id="272" r:id="rId26"/>
    <p:sldId id="273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25C22A4-79A3-4B60-804A-5DB7016AD4EC}" type="datetimeFigureOut">
              <a:rPr lang="ru-RU" smtClean="0"/>
              <a:pPr/>
              <a:t>01.06.2016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A446501-86A1-4E9C-8CEF-CDD5EBB894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C22A4-79A3-4B60-804A-5DB7016AD4EC}" type="datetimeFigureOut">
              <a:rPr lang="ru-RU" smtClean="0"/>
              <a:pPr/>
              <a:t>01.06.2016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46501-86A1-4E9C-8CEF-CDD5EBB894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C22A4-79A3-4B60-804A-5DB7016AD4EC}" type="datetimeFigureOut">
              <a:rPr lang="ru-RU" smtClean="0"/>
              <a:pPr/>
              <a:t>01.06.2016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46501-86A1-4E9C-8CEF-CDD5EBB894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25C22A4-79A3-4B60-804A-5DB7016AD4EC}" type="datetimeFigureOut">
              <a:rPr lang="ru-RU" smtClean="0"/>
              <a:pPr/>
              <a:t>01.06.2016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46501-86A1-4E9C-8CEF-CDD5EBB894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25C22A4-79A3-4B60-804A-5DB7016AD4EC}" type="datetimeFigureOut">
              <a:rPr lang="ru-RU" smtClean="0"/>
              <a:pPr/>
              <a:t>01.06.2016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A446501-86A1-4E9C-8CEF-CDD5EBB89476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25C22A4-79A3-4B60-804A-5DB7016AD4EC}" type="datetimeFigureOut">
              <a:rPr lang="ru-RU" smtClean="0"/>
              <a:pPr/>
              <a:t>01.06.2016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A446501-86A1-4E9C-8CEF-CDD5EBB894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25C22A4-79A3-4B60-804A-5DB7016AD4EC}" type="datetimeFigureOut">
              <a:rPr lang="ru-RU" smtClean="0"/>
              <a:pPr/>
              <a:t>01.06.2016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A446501-86A1-4E9C-8CEF-CDD5EBB894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C22A4-79A3-4B60-804A-5DB7016AD4EC}" type="datetimeFigureOut">
              <a:rPr lang="ru-RU" smtClean="0"/>
              <a:pPr/>
              <a:t>01.06.2016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46501-86A1-4E9C-8CEF-CDD5EBB894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25C22A4-79A3-4B60-804A-5DB7016AD4EC}" type="datetimeFigureOut">
              <a:rPr lang="ru-RU" smtClean="0"/>
              <a:pPr/>
              <a:t>01.06.2016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A446501-86A1-4E9C-8CEF-CDD5EBB894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25C22A4-79A3-4B60-804A-5DB7016AD4EC}" type="datetimeFigureOut">
              <a:rPr lang="ru-RU" smtClean="0"/>
              <a:pPr/>
              <a:t>01.06.2016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A446501-86A1-4E9C-8CEF-CDD5EBB894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25C22A4-79A3-4B60-804A-5DB7016AD4EC}" type="datetimeFigureOut">
              <a:rPr lang="ru-RU" smtClean="0"/>
              <a:pPr/>
              <a:t>01.06.2016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A446501-86A1-4E9C-8CEF-CDD5EBB89476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25C22A4-79A3-4B60-804A-5DB7016AD4EC}" type="datetimeFigureOut">
              <a:rPr lang="ru-RU" smtClean="0"/>
              <a:pPr/>
              <a:t>01.06.2016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A446501-86A1-4E9C-8CEF-CDD5EBB89476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6600" b="1" dirty="0" smtClean="0"/>
              <a:t>Видатні вчені-біологи України</a:t>
            </a:r>
            <a:endParaRPr lang="uk-UA" sz="6600" b="1" dirty="0"/>
          </a:p>
        </p:txBody>
      </p:sp>
      <p:pic>
        <p:nvPicPr>
          <p:cNvPr id="104452" name="Picture 4" descr="http://do.cdodd.ru/pluginfile.php/1105/course/overviewfiles/%D0%BE%D0%B1%D1%89%D0%B0%D1%8F%20%D0%B1%D0%B8%D0%BE%D0%BB%D0%BE%D0%B3%D0%B8%D1%8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16"/>
            <a:ext cx="6715140" cy="47148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3504" y="357166"/>
            <a:ext cx="3543296" cy="3143272"/>
          </a:xfrm>
        </p:spPr>
        <p:txBody>
          <a:bodyPr/>
          <a:lstStyle/>
          <a:p>
            <a:r>
              <a:rPr lang="uk-UA" dirty="0" err="1" smtClean="0"/>
              <a:t>Пам</a:t>
            </a:r>
            <a:r>
              <a:rPr lang="uk-UA" sz="3200" dirty="0" err="1" smtClean="0"/>
              <a:t>ятник</a:t>
            </a:r>
            <a:r>
              <a:rPr lang="uk-UA" sz="3200" dirty="0" smtClean="0"/>
              <a:t> Мечникову  навпроти Пастерівського інституту в </a:t>
            </a:r>
            <a:r>
              <a:rPr lang="uk-UA" sz="3200" dirty="0" err="1" smtClean="0"/>
              <a:t>м.Харків</a:t>
            </a:r>
            <a:endParaRPr lang="ru-RU" dirty="0"/>
          </a:p>
        </p:txBody>
      </p:sp>
      <p:pic>
        <p:nvPicPr>
          <p:cNvPr id="120834" name="Picture 2" descr="http://www.arran.ru/data/exposition/10/3/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4071942"/>
            <a:ext cx="3452677" cy="2421190"/>
          </a:xfrm>
          <a:prstGeom prst="rect">
            <a:avLst/>
          </a:prstGeom>
          <a:noFill/>
        </p:spPr>
      </p:pic>
      <p:pic>
        <p:nvPicPr>
          <p:cNvPr id="120836" name="Picture 4" descr="https://upload.wikimedia.org/wikipedia/commons/thumb/9/9d/Mechnikov_Monument.jpg/200px-Mechnikov_Monume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04"/>
            <a:ext cx="5214942" cy="4928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643050"/>
          </a:xfrm>
        </p:spPr>
        <p:txBody>
          <a:bodyPr>
            <a:normAutofit fontScale="90000"/>
          </a:bodyPr>
          <a:lstStyle/>
          <a:p>
            <a:r>
              <a:rPr lang="uk-UA" b="1" dirty="0"/>
              <a:t>Палладін </a:t>
            </a:r>
            <a:r>
              <a:rPr lang="uk-UA" b="1" dirty="0" smtClean="0"/>
              <a:t>Олександр </a:t>
            </a:r>
            <a:r>
              <a:rPr lang="uk-UA" b="1" dirty="0" smtClean="0"/>
              <a:t>Володимирович (</a:t>
            </a:r>
            <a:r>
              <a:rPr lang="ru-RU" b="1" dirty="0" smtClean="0"/>
              <a:t>10.09.1885-06.12.1972)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4686304" cy="478634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uk-UA" dirty="0" smtClean="0"/>
              <a:t>Український біохімік. Президент Академії наук Української РСР(1946–1962), академік АН УРСР і АН СРСР. Засновник української школи біохіміків. праці з питань біохімії живлення, внутрішньоклітинного обміну, нервової і м’язової діяльності. Синтезував аналог вітаміну К – вікасол. </a:t>
            </a:r>
            <a:endParaRPr lang="ru-RU" dirty="0" smtClean="0"/>
          </a:p>
          <a:p>
            <a:pPr marL="0" indent="0">
              <a:buNone/>
            </a:pPr>
            <a:endParaRPr lang="uk-UA" dirty="0" smtClean="0"/>
          </a:p>
          <a:p>
            <a:pPr marL="0" indent="0" algn="just">
              <a:buNone/>
            </a:pPr>
            <a:endParaRPr lang="uk-UA" dirty="0"/>
          </a:p>
        </p:txBody>
      </p:sp>
      <p:sp>
        <p:nvSpPr>
          <p:cNvPr id="19458" name="AutoShape 2" descr="Картинки по запросу Палладін Володимир Івано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60" name="AutoShape 4" descr="Картинки по запросу Палладін Володимир Івано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62" name="AutoShape 6" descr="Картинки по запросу Палладін Володимир Івано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64" name="AutoShape 8" descr="data:image/jpeg;base64,/9j/4AAQSkZJRgABAQAAAQABAAD/2wCEAAkGBxQSEhUUEhQVFRUUFRQUFBUUFBUUFRQUFBQWFhUWFBUYHCggGBolHBQUITEhJSkrLi4uFx8zODMsNygtLisBCgoKBQUFDgUFDisZExkrKysrKysrKysrKysrKysrKysrKysrKysrKysrKysrKysrKysrKysrKysrKysrKysrK//AABEIAQAAxQMBIgACEQEDEQH/xAAbAAABBQEBAAAAAAAAAAAAAAACAQMEBQYAB//EAD0QAAEDAgQEAwUGBQQCAwAAAAEAAhEDIQQSMUEFUWFxBiKBEzKRobEjQlLB0fAUM2JyggeS4fFjoiRDU//EABQBAQAAAAAAAAAAAAAAAAAAAAD/xAAUEQEAAAAAAAAAAAAAAAAAAAAA/9oADAMBAAIRAxEAPwCESuBXPTaBwuSZkEoZQOZkocmwuQPSiBTTUGLxbKTc1RwaNp1PYIJBK6VmcX4sA/ls/wAnbeirqviiqdCPQaoNzKUFYKlxys42J9ASpL+I13AtIfbW0H4lBtJKE1gNbfJY2sKzIzVssiYBl0cu6Jhe+Wio73SfNBkczy7INmDOl1znLz2lxOq0DzuETb8yrHhfGahfcktkSDvzIQa/Ouzpp1RpPkJINwuCCRKIOTAKMFA+HJZTLSjlARcla5NyjCAw5KmwVyCBUQBE5CUCSkXEpGoFRNKFJVq5WuPIE/JBU8d437LyU4zR5nfh6DqsqKxqEvefdEk3k8pTGIr5iT6z1KTDVNRs5paUCF09k4yoAdJlRs0QDshNRBZMxzrQYAmA20JKuPcTdxNoudlXNqpZJ0+iCc7GFxmbgQOyebji1zXNERFjcE7g9CoeHomCfn0TzcM+JgkTsOWvwCCUX0nt0LHSbai+sKQ3AVGU87Ic2ZDmmXN2h42VM9uvW/onsJi30yCwkHToe4QaXgvEs3lkBwJcC73Ts5roWodlgFthu06tJ26rGYWq2pVDrMe5pIt5S4C4I6q14NiiXsBkhzHZjydM3QXwCMIGlGgIBEEgShByUJEoCAguXBcgryhKVxQoBhcFxKRAqzPifjH/ANNP/J3porri2KNKk941A+BNl546oTc679SgGB6/oiFk01pSvaUB1QJmeVkOUaqRgOHVK7stNuY/+re5XoPAvCFKk0GqPaPgSXXaOjUHnIICcFcTAHe117BS4Lh//wAmfAKxw3CKDbtpM/2j9EHkOG4biKoBbReW2j7snm7orFnCcTT8z6ZcPw/dPPMF7DRogaADbZP/AMO06gfBB4rUcx5l7C2oTL6jRlAizfITopuF4fh9nl8GRbcC+nMmAF6pU4HRebsHqAfqpeE4HRp+7TaPQIPDK+BqAl5YQM1mx5tN40KsfDFQxUNjkHnafeDeYXuVLA0/wNvrbVYf/UDwo6m9mNwjfdhlemwRDdnBo95vMbIIWHIcwZNreuwS5VXcPqU7GfZFxsJJYSDGu19iraq2CZ16IGwjCRcECkJQkShAQSpWhKgqnoQiem9EClISulcgrPEjJw1QdB9VgP1hbLxjiIpspiZecx7Nt9VkXMQJPyRObEcybpo2TtR9gR0j0Qei+FcO2lSAES67juVoaRlZrgNX7Nsm8CdFoKFXmgnUiptB8qDSPRS6bTyQWNEqQxQqMjVTqRQOgp5rlHciaUE2k5Ph/wA9eoUJhUhhQeXeL+FnB4hzqQzU6nmLCJacx1+Kfw2IY9gLSRDYc03LXT8wtB/qPhw6ix5uGkgxy2+ayvC2OcIbs0QD9BzQTihRuEQOQj9UJQcEQQNRhA4xcuaVyCsemynnJpyAVyVcgxnjCkRXBJJzMED8MG4VGTzWy8UYLM0P5WPbbssnUZHxQMVGo6bJIG5sAOakBjdwrjwtgBUqF0eVtvVBfcKw5a0A9L76K5w5ukFLp6p6mwRJtbe0d0Eygp9G6ydXxIwOyUmPqEbizPQ7ohxrFj3aO95MfBBtqIU9gXnVPxfiGEipQP8Ajy5rQ8A8WUa8AGDuHSCD6oNO9ySmmWVM0kenVQ8TxenTEuJtqBchBeUk6Aso7xaBdtGo4RrH5KZhvFlJ0AhwJ1BGnrzQF42AOCrbxljvKxfAK/sqftC0ucQQzL92RBmVsfGT/wD4b4NnZI33uFQ0xloU2tJAIzECJk7HcII1IGL/AA5dEZXFKgQJQuXBAQXJWwuQVpQEJXFcgErj6pVwZJHUgfFA3jeD1MTTLKbSbyTIAEc3aLEcZ4LXwx+2ZE6EHMD6hWXE+I1qtfyVXspteadNrCQxobYkjQ3G6OtxWpUDqGIudnHU8tkGYFW/ZbjwawBhHqe6xNWiWuLSIcDfryIW38NeVg6/u6DTNCzPiPiD3H2bfK0Xe6ff/pWhZUlV+P4NnJLRE37IKDhvEG07NpwCYYNXvP8ASzbubKzbx+t7dtEU2+Z+Umo+GtMTLi0WCsOH8JyAFpl596R73Top1HhjXOl9JmbmEEduPqEtDqYDnM9oKFRzSKtI/fw1UwTMHym+iiYynRe4PpeWDcEZXTvK11TDteAXta4iACQJAAgRyCp8fgWyXD49EF94dktEnsZUzGYdjRme2RN4F/8AlQ/Dghsbq3xTbOBEg6jmOSDAcZ8WmmCadE5GybQbAwTnNrcgpTOJXDqtIQXZBVGV1N7socclQe8QDcEK9fwai/KAxoa2YbBBE6xGis6HCKQpCllGQTlYB5RO8bHqgq/ErYwYjZ7InS+55qhMHSeRJsSVruMYXLhcmuV9OALk+ewErOcWrh9ZxDQ3QW3IsSgirlxKSUCrkgKVAoXLguQVzkKMhIgFK0weyQpEFXh8EJc1wF3ZmGNQTJ9VT+Kmn2wAHKDyutPUpzz9NjzVfxHCZ2kkEubExyB5fmgpaeCNduce9SOWoNzyKvOG2aI2mVI4W8UnZHNAbXaKjT+FzRGQqK4+dxGgMa2IJQW9CtCtsLiAFQZt0/SrGdUGkewG7bSpOFpKjw2LKt8PiBCCUagCp8fVGaLSneKcRFJpP7nkqnA4MVvtKzy0mSBs0INLwB91oDr6LLYBzabmgOBHMaFacPDg2D3QC6jFx++6lYb8kDDqDqEgdCBvjNYNpud+CD6jQfGFhAT+fxutL4qrfZtb+N+Y9m8/VZlAqRcuQKllIkQGCkXSuQQyhKIoSgFyRyVIgBN1sO50ezf7OoNCfdePwlPJCJQOnA13hpq06fkEipyG5BGqywePbEai89ybLQ4zEVvZkMqWDbgi8d1jqeKgyXSZg8kGow1TQEc/ipRYqfBYwGBN5kiN4jXkrqk8OFux6HqgOiVZUcRAVWDZV/EOMhrTkvBg9exQWHED7UyT5B+5UPG41zW5Q9oMQ13vAHYkKkrYyq4QTAdpH0QYlrfdnzBkmTugtOFisQ4mo14Fw6cpbzBHVbLD1sSKTW0X0faveA4udmaymL2/qKyHD8O1rDTpuD3Pa0mNQOQTvDOI+yGV3vE5SDOo+8Cd0HqVNzhUGaDLW3HPQqW5ZXgfGhUJBMxEcxOq1M6fD4oM14oqTUY38LJ/3FUkqVxStnrVDydlHZtlFQEEhSSuQLK4FIlAQGCVyJiRBCKRKVyBtwSJyEMIBSJYXIGsU4ZHToAVhMVSAMg6yY7reVmSIO4Iv+awmOw+Vx3uR1F9eyCXwyvlMm5MR2GqusJiYOurrdZ5rN03j0Gx/IqTTqWIIN7tgwUFzxriRptAbq63puqF1by7noNP+0fEaxdl3sJO6SlhzUgCWgWJhBGdjTMNmIi35q44XwenU/mVzTLocbTA0sTqptLw/lDQIduSPzUrD+Wzh5WSQ0ge9v6ILXhHh+jSd5MXcCJLBN+qcxHhNr4is50Zspc20neFS4Kp7NrXkeV1STrGX7tluOFObDTNove88ggw2AoVMPiPZuBIF50BnQjqvTqHEQaOc6taT3LdI6qk41hxVqM2yiT07peJ4tlKk5oI1IBI0dEjKOUoKgGXPIkZ4ffXzawilRsDdknUkzN4O4HIKSUCtSpAlQKuaUhStQOtXJGrkEIrkpC6EHJERQoAITVeqGCXfBFi8QKYzO9BuSqKvXLzJ9ByCC+8L4D+LrYmScrKQDB/W8GCsvxLCZZkEPacro1EWuPT5rU/6d4sMxTqZsK9KG/30zmj4Eq/8XcE9oPasHnA84/E0aT1CDx9oOh1JtyI/IogLi2nUqyx9KDMRFj+VlWVGctzcboDL5dKnYYkze+ojdV9Pu2eqkNrAeWI/MoL/BY19Pygl0RqZy81A4tiS6HTqZkaHaEOAaBpJNwZ5wolS7gG2Ajy6nrCCQ6q4ZGyYiDawAMgLWcLxpzlo2DY6zEkFY58kk6C4AnnzCteC4wuYxrjLogyIiHc0Fxxfi7m1IaSAzMHRq8HmO6juxIrFoM+UW3m2kcp3VXiKrvavEEkHYTpckFXeHeXtYXNAfbK9tszI3HNBLpAgAWmLxoe6NJKVAQXShBXIDCUJtG0oHWlcuAXIIZK5pQVqzWXcY77quxXGmicgnqefZBauFvzUDF8VpskDzu5N931cqHFY59Qy4nsCQPgo8W+CCXXxTqjsziPTQdkFMc023ROUygdZVexzX0z9pTcHsP9QvB6HReucM4i3FUKdZnu1BcDVrxaow9QZXkTv31V34T43/CVYf8AyKxGf/xvm1UdDoUFp4s4AHBzxYkaj5WXnfEML7MmdNpsQe691xtEOBB7yNL6R0Xnfi/w8XnMAdJtrbogwPKdeuyd9rqSP3Ccdg3RmcNSddSRzUeqCNdTaOaCXRxDtZtoIKejLcktMG4G55qNhMKTbbXsNh8U9i6xJg22Mj6ICqOMNA1LjcG0AalSeHe/mMZZy620sYUShnebNkts10HLe1+pKkijUo5Q+m5mdpcwkES0m5I7oJWCJFUOuDmJG8xe/daHBU8oIiATmA5TcgKo4RSDyQ21gROk851WgZh8oDQZgX5T0QIlBQEpQgWUsoQulA4ErSgRBA+1chC5BjMTVLiS4qJUPX98ktQ69yEz3QE4o2lNT+yuBQSGulGSo7H3R5kEgvuiLvWfgmA6URddBt/A/H9MJVcSb/w7zclou6m48wNOi1OIpSvHT3IIgtIMFpBkEHmF6Z4T45/F0oqECvTEVBpnG1Rg5HfkUEDjfAG1W5QIOrSOfVZjG+D62UOEOIN45L091PolpUoMhB5Rh8DkBkecWO4jmEmNwmctj3jYCNTsF6Lx/wANe2+0ox7UDzU9BUA3ZyeoXhLgRd9tUBhphgI30Li3bpKC08J+H6eFohkS5xDqhffz7RyAUX/UXhwqUqL9DTc5sjWHXHzWqYyOqgeJ6ebB1iNWNFRv+JE/JB5pwuq4VBmgjKBaxjqraszlNvmqCk4ipHPl1uCtG10tBtsgjB/NKGjmQlr09x/kms0BA/7A6gg+t/gkNFw2KGi/1T7b7memoQM90TFwqkGH3B0ciIhB0rkQXIMBV372TRKm1mqK9t0AgJQEoaiyoBO3REuc2Qfl3Q0XS0H0PQoHgUqFvzRgIEF0/ga76T21KRyvYQWnmJu0/wBJi4TYYipNQeu8G4g3FUm1WCJs5p+4/wC839FYU6cfv4Ly7wxxr+FrS69F8Nqt6bP9Oa9A8QeIaeEYCIqPcMzGi9iPK95G0IJnF+KU8HS9pUu538tg1ceZOzeax3DONPGMc4PGeoMz7+R0/cc3TLFp2WUxHEsRVqVK1ckjEsIDXG4DPdgaNHZM8OxZoj2tQE5x5GkFucx7rZ17oPbcJi21W5m2LTle0m9N8e67pEQeSXiNPNQrNjWjUt/ivPPD2IqB/wDE03favvVpkyysywFM7NIGhXoOGxbK9Fz6ZlpY8EH3mOymWuGx+qDyKu3K6m/8TGz3ACt8JUkdrnsqziAPsGkXLQD8/wBE/wAFr3jmJCC0Ki1m5eztOhUgiO35oHNmx0Nj/wAdUDbHAWT1MqFJY7Kb2kHm3b1Ck0ygertzNI3Fx3CSi/M3sjpOjW/MJqjLHuadNR2QOSuRaLkGIqph0p56aMIG/knQkOqUoFaVFzBlSD7r7+oUxh3UXidKW5vw6IHiIMfNOtTPDantWD8Q2Uk0oHLuQECErqZQOe3mPikpusgk0zIgq0wcVKZa+5GnNzeUqopqXQcRcawY9UGu8GYAVa5rVWg0yDRpBwloe0Akgdh8ltMbgKVemaVZgewyIgeW2rT90qq4Diab8NTdSGUUyMzdw8e8SOt1fOF/n+aDDu8M1MI45c1fDm8t/mUuj2bjqEWExIpF1TDODg5pZVpusXAiBmabgt1lbYOVdxvhlOox1RzR7RoJD22cejo1CDzgNmkN/KR8CQqzgtXKYP3THdWVD+WPX6lUw8tcjmAY5kINS88txKadWA1t6wgw75YInT4Jw9QgZxOIY5oyulzbsgE33B6JcOSQDBEpyUUoDa+DBS4we47l5T2OiEi56Rr2T5bmBCB5lwFybwekHZIgwjzy3+abY1NNenRsgLqiaEgKIFArQgrDMIFusJwFRawNM5hJZuNcvUIEp8ODTIc4TrBhOtwrep/uMp6lWDgI9OR/QonBAHsgNGhK1KJCUIDCk0jfdRg5O03x25oNJ4b4l/D1JP8ALfDao6fi9F6Ph3S1t5tE840PwXkuHcD8LdFtfB/FZHsXHS7T9WoNSmse77J/9p+icCZ4o6KNT+0/RB5dQ/lj1+qqOKjK9jtLwexV3THkb2VVxqnLD2QWPDqkghTWqg4TiYAJ7FX1N06eiBJRSgqWSMdJ/wCEBOq+aOg+imUnKtru8/ZrVNpPQJin5Hd7rk5Wp5oMJUHm9R2V5HWR+idou+SDHibjaU1RqWQTQfmia4d1GpVJThKCSw8kU/8ASZYnAgYfhSwl1O34m7HqOScwOMDxp3B1CeCaxGEzeZtn7HZ3RyB5zULVHw2MJJa+zgY6KWNUCtKcp6/vZABCRhQTKZjT9hWOFxZaQ5tnNMgqppOhSQfmg9V4VjxXph410eNwUHiOpGGqf2n6LD+HOMGhVE3Y45X9ufdbDxYZwzgN2kz0iUGEY7yjsFDxYkehTlN8tB6D6QgrmyCm4c4gkXsVpcNVmIWUa7LUOsG6v8C/RBaVCm8yQGyGYn0QM1nfakcmtUzDlVeIMVz1aI7KfT2QWlMyFyapuslQ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66" name="AutoShape 10" descr="data:image/jpeg;base64,/9j/4AAQSkZJRgABAQAAAQABAAD/2wCEAAkGBxQSEhUUEhQVFRUUFRQUFBUUFBUUFRQUFBQWFhUWFBUYHCggGBolHBQUITEhJSkrLi4uFx8zODMsNygtLisBCgoKBQUFDgUFDisZExkrKysrKysrKysrKysrKysrKysrKysrKysrKysrKysrKysrKysrKysrKysrKysrKysrK//AABEIAQAAxQMBIgACEQEDEQH/xAAbAAABBQEBAAAAAAAAAAAAAAACAQMEBQYAB//EAD0QAAEDAgQEAwUGBQQCAwAAAAEAAhEDIQQSMUEFUWFxBiKBEzKRobEjQlLB0fAUM2JyggeS4fFjoiRDU//EABQBAQAAAAAAAAAAAAAAAAAAAAD/xAAUEQEAAAAAAAAAAAAAAAAAAAAA/9oADAMBAAIRAxEAPwCESuBXPTaBwuSZkEoZQOZkocmwuQPSiBTTUGLxbKTc1RwaNp1PYIJBK6VmcX4sA/ls/wAnbeirqviiqdCPQaoNzKUFYKlxys42J9ASpL+I13AtIfbW0H4lBtJKE1gNbfJY2sKzIzVssiYBl0cu6Jhe+Wio73SfNBkczy7INmDOl1znLz2lxOq0DzuETb8yrHhfGahfcktkSDvzIQa/Ouzpp1RpPkJINwuCCRKIOTAKMFA+HJZTLSjlARcla5NyjCAw5KmwVyCBUQBE5CUCSkXEpGoFRNKFJVq5WuPIE/JBU8d437LyU4zR5nfh6DqsqKxqEvefdEk3k8pTGIr5iT6z1KTDVNRs5paUCF09k4yoAdJlRs0QDshNRBZMxzrQYAmA20JKuPcTdxNoudlXNqpZJ0+iCc7GFxmbgQOyebji1zXNERFjcE7g9CoeHomCfn0TzcM+JgkTsOWvwCCUX0nt0LHSbai+sKQ3AVGU87Ic2ZDmmXN2h42VM9uvW/onsJi30yCwkHToe4QaXgvEs3lkBwJcC73Ts5roWodlgFthu06tJ26rGYWq2pVDrMe5pIt5S4C4I6q14NiiXsBkhzHZjydM3QXwCMIGlGgIBEEgShByUJEoCAguXBcgryhKVxQoBhcFxKRAqzPifjH/ANNP/J3porri2KNKk941A+BNl546oTc679SgGB6/oiFk01pSvaUB1QJmeVkOUaqRgOHVK7stNuY/+re5XoPAvCFKk0GqPaPgSXXaOjUHnIICcFcTAHe117BS4Lh//wAmfAKxw3CKDbtpM/2j9EHkOG4biKoBbReW2j7snm7orFnCcTT8z6ZcPw/dPPMF7DRogaADbZP/AMO06gfBB4rUcx5l7C2oTL6jRlAizfITopuF4fh9nl8GRbcC+nMmAF6pU4HRebsHqAfqpeE4HRp+7TaPQIPDK+BqAl5YQM1mx5tN40KsfDFQxUNjkHnafeDeYXuVLA0/wNvrbVYf/UDwo6m9mNwjfdhlemwRDdnBo95vMbIIWHIcwZNreuwS5VXcPqU7GfZFxsJJYSDGu19iraq2CZ16IGwjCRcECkJQkShAQSpWhKgqnoQiem9EClISulcgrPEjJw1QdB9VgP1hbLxjiIpspiZecx7Nt9VkXMQJPyRObEcybpo2TtR9gR0j0Qei+FcO2lSAES67juVoaRlZrgNX7Nsm8CdFoKFXmgnUiptB8qDSPRS6bTyQWNEqQxQqMjVTqRQOgp5rlHciaUE2k5Ph/wA9eoUJhUhhQeXeL+FnB4hzqQzU6nmLCJacx1+Kfw2IY9gLSRDYc03LXT8wtB/qPhw6ix5uGkgxy2+ayvC2OcIbs0QD9BzQTihRuEQOQj9UJQcEQQNRhA4xcuaVyCsemynnJpyAVyVcgxnjCkRXBJJzMED8MG4VGTzWy8UYLM0P5WPbbssnUZHxQMVGo6bJIG5sAOakBjdwrjwtgBUqF0eVtvVBfcKw5a0A9L76K5w5ukFLp6p6mwRJtbe0d0Eygp9G6ydXxIwOyUmPqEbizPQ7ohxrFj3aO95MfBBtqIU9gXnVPxfiGEipQP8Ajy5rQ8A8WUa8AGDuHSCD6oNO9ySmmWVM0kenVQ8TxenTEuJtqBchBeUk6Aso7xaBdtGo4RrH5KZhvFlJ0AhwJ1BGnrzQF42AOCrbxljvKxfAK/sqftC0ucQQzL92RBmVsfGT/wD4b4NnZI33uFQ0xloU2tJAIzECJk7HcII1IGL/AA5dEZXFKgQJQuXBAQXJWwuQVpQEJXFcgErj6pVwZJHUgfFA3jeD1MTTLKbSbyTIAEc3aLEcZ4LXwx+2ZE6EHMD6hWXE+I1qtfyVXspteadNrCQxobYkjQ3G6OtxWpUDqGIudnHU8tkGYFW/ZbjwawBhHqe6xNWiWuLSIcDfryIW38NeVg6/u6DTNCzPiPiD3H2bfK0Xe6ff/pWhZUlV+P4NnJLRE37IKDhvEG07NpwCYYNXvP8ASzbubKzbx+t7dtEU2+Z+Umo+GtMTLi0WCsOH8JyAFpl596R73Top1HhjXOl9JmbmEEduPqEtDqYDnM9oKFRzSKtI/fw1UwTMHym+iiYynRe4PpeWDcEZXTvK11TDteAXta4iACQJAAgRyCp8fgWyXD49EF94dktEnsZUzGYdjRme2RN4F/8AlQ/Dghsbq3xTbOBEg6jmOSDAcZ8WmmCadE5GybQbAwTnNrcgpTOJXDqtIQXZBVGV1N7socclQe8QDcEK9fwai/KAxoa2YbBBE6xGis6HCKQpCllGQTlYB5RO8bHqgq/ErYwYjZ7InS+55qhMHSeRJsSVruMYXLhcmuV9OALk+ewErOcWrh9ZxDQ3QW3IsSgirlxKSUCrkgKVAoXLguQVzkKMhIgFK0weyQpEFXh8EJc1wF3ZmGNQTJ9VT+Kmn2wAHKDyutPUpzz9NjzVfxHCZ2kkEubExyB5fmgpaeCNduce9SOWoNzyKvOG2aI2mVI4W8UnZHNAbXaKjT+FzRGQqK4+dxGgMa2IJQW9CtCtsLiAFQZt0/SrGdUGkewG7bSpOFpKjw2LKt8PiBCCUagCp8fVGaLSneKcRFJpP7nkqnA4MVvtKzy0mSBs0INLwB91oDr6LLYBzabmgOBHMaFacPDg2D3QC6jFx++6lYb8kDDqDqEgdCBvjNYNpud+CD6jQfGFhAT+fxutL4qrfZtb+N+Y9m8/VZlAqRcuQKllIkQGCkXSuQQyhKIoSgFyRyVIgBN1sO50ezf7OoNCfdePwlPJCJQOnA13hpq06fkEipyG5BGqywePbEai89ybLQ4zEVvZkMqWDbgi8d1jqeKgyXSZg8kGow1TQEc/ipRYqfBYwGBN5kiN4jXkrqk8OFux6HqgOiVZUcRAVWDZV/EOMhrTkvBg9exQWHED7UyT5B+5UPG41zW5Q9oMQ13vAHYkKkrYyq4QTAdpH0QYlrfdnzBkmTugtOFisQ4mo14Fw6cpbzBHVbLD1sSKTW0X0faveA4udmaymL2/qKyHD8O1rDTpuD3Pa0mNQOQTvDOI+yGV3vE5SDOo+8Cd0HqVNzhUGaDLW3HPQqW5ZXgfGhUJBMxEcxOq1M6fD4oM14oqTUY38LJ/3FUkqVxStnrVDydlHZtlFQEEhSSuQLK4FIlAQGCVyJiRBCKRKVyBtwSJyEMIBSJYXIGsU4ZHToAVhMVSAMg6yY7reVmSIO4Iv+awmOw+Vx3uR1F9eyCXwyvlMm5MR2GqusJiYOurrdZ5rN03j0Gx/IqTTqWIIN7tgwUFzxriRptAbq63puqF1by7noNP+0fEaxdl3sJO6SlhzUgCWgWJhBGdjTMNmIi35q44XwenU/mVzTLocbTA0sTqptLw/lDQIduSPzUrD+Wzh5WSQ0ge9v6ILXhHh+jSd5MXcCJLBN+qcxHhNr4is50Zspc20neFS4Kp7NrXkeV1STrGX7tluOFObDTNove88ggw2AoVMPiPZuBIF50BnQjqvTqHEQaOc6taT3LdI6qk41hxVqM2yiT07peJ4tlKk5oI1IBI0dEjKOUoKgGXPIkZ4ffXzawilRsDdknUkzN4O4HIKSUCtSpAlQKuaUhStQOtXJGrkEIrkpC6EHJERQoAITVeqGCXfBFi8QKYzO9BuSqKvXLzJ9ByCC+8L4D+LrYmScrKQDB/W8GCsvxLCZZkEPacro1EWuPT5rU/6d4sMxTqZsK9KG/30zmj4Eq/8XcE9oPasHnA84/E0aT1CDx9oOh1JtyI/IogLi2nUqyx9KDMRFj+VlWVGctzcboDL5dKnYYkze+ojdV9Pu2eqkNrAeWI/MoL/BY19Pygl0RqZy81A4tiS6HTqZkaHaEOAaBpJNwZ5wolS7gG2Ajy6nrCCQ6q4ZGyYiDawAMgLWcLxpzlo2DY6zEkFY58kk6C4AnnzCteC4wuYxrjLogyIiHc0Fxxfi7m1IaSAzMHRq8HmO6juxIrFoM+UW3m2kcp3VXiKrvavEEkHYTpckFXeHeXtYXNAfbK9tszI3HNBLpAgAWmLxoe6NJKVAQXShBXIDCUJtG0oHWlcuAXIIZK5pQVqzWXcY77quxXGmicgnqefZBauFvzUDF8VpskDzu5N931cqHFY59Qy4nsCQPgo8W+CCXXxTqjsziPTQdkFMc023ROUygdZVexzX0z9pTcHsP9QvB6HReucM4i3FUKdZnu1BcDVrxaow9QZXkTv31V34T43/CVYf8AyKxGf/xvm1UdDoUFp4s4AHBzxYkaj5WXnfEML7MmdNpsQe691xtEOBB7yNL6R0Xnfi/w8XnMAdJtrbogwPKdeuyd9rqSP3Ccdg3RmcNSddSRzUeqCNdTaOaCXRxDtZtoIKejLcktMG4G55qNhMKTbbXsNh8U9i6xJg22Mj6ICqOMNA1LjcG0AalSeHe/mMZZy620sYUShnebNkts10HLe1+pKkijUo5Q+m5mdpcwkES0m5I7oJWCJFUOuDmJG8xe/daHBU8oIiATmA5TcgKo4RSDyQ21gROk851WgZh8oDQZgX5T0QIlBQEpQgWUsoQulA4ErSgRBA+1chC5BjMTVLiS4qJUPX98ktQ69yEz3QE4o2lNT+yuBQSGulGSo7H3R5kEgvuiLvWfgmA6URddBt/A/H9MJVcSb/w7zclou6m48wNOi1OIpSvHT3IIgtIMFpBkEHmF6Z4T45/F0oqECvTEVBpnG1Rg5HfkUEDjfAG1W5QIOrSOfVZjG+D62UOEOIN45L091PolpUoMhB5Rh8DkBkecWO4jmEmNwmctj3jYCNTsF6Lx/wANe2+0ox7UDzU9BUA3ZyeoXhLgRd9tUBhphgI30Li3bpKC08J+H6eFohkS5xDqhffz7RyAUX/UXhwqUqL9DTc5sjWHXHzWqYyOqgeJ6ebB1iNWNFRv+JE/JB5pwuq4VBmgjKBaxjqraszlNvmqCk4ipHPl1uCtG10tBtsgjB/NKGjmQlr09x/kms0BA/7A6gg+t/gkNFw2KGi/1T7b7memoQM90TFwqkGH3B0ciIhB0rkQXIMBV372TRKm1mqK9t0AgJQEoaiyoBO3REuc2Qfl3Q0XS0H0PQoHgUqFvzRgIEF0/ga76T21KRyvYQWnmJu0/wBJi4TYYipNQeu8G4g3FUm1WCJs5p+4/wC839FYU6cfv4Ly7wxxr+FrS69F8Nqt6bP9Oa9A8QeIaeEYCIqPcMzGi9iPK95G0IJnF+KU8HS9pUu538tg1ceZOzeax3DONPGMc4PGeoMz7+R0/cc3TLFp2WUxHEsRVqVK1ckjEsIDXG4DPdgaNHZM8OxZoj2tQE5x5GkFucx7rZ17oPbcJi21W5m2LTle0m9N8e67pEQeSXiNPNQrNjWjUt/ivPPD2IqB/wDE03favvVpkyysywFM7NIGhXoOGxbK9Fz6ZlpY8EH3mOymWuGx+qDyKu3K6m/8TGz3ACt8JUkdrnsqziAPsGkXLQD8/wBE/wAFr3jmJCC0Ki1m5eztOhUgiO35oHNmx0Nj/wAdUDbHAWT1MqFJY7Kb2kHm3b1Ck0ygertzNI3Fx3CSi/M3sjpOjW/MJqjLHuadNR2QOSuRaLkGIqph0p56aMIG/knQkOqUoFaVFzBlSD7r7+oUxh3UXidKW5vw6IHiIMfNOtTPDantWD8Q2Uk0oHLuQECErqZQOe3mPikpusgk0zIgq0wcVKZa+5GnNzeUqopqXQcRcawY9UGu8GYAVa5rVWg0yDRpBwloe0Akgdh8ltMbgKVemaVZgewyIgeW2rT90qq4Diab8NTdSGUUyMzdw8e8SOt1fOF/n+aDDu8M1MI45c1fDm8t/mUuj2bjqEWExIpF1TDODg5pZVpusXAiBmabgt1lbYOVdxvhlOox1RzR7RoJD22cejo1CDzgNmkN/KR8CQqzgtXKYP3THdWVD+WPX6lUw8tcjmAY5kINS88txKadWA1t6wgw75YInT4Jw9QgZxOIY5oyulzbsgE33B6JcOSQDBEpyUUoDa+DBS4we47l5T2OiEi56Rr2T5bmBCB5lwFybwekHZIgwjzy3+abY1NNenRsgLqiaEgKIFArQgrDMIFusJwFRawNM5hJZuNcvUIEp8ODTIc4TrBhOtwrep/uMp6lWDgI9OR/QonBAHsgNGhK1KJCUIDCk0jfdRg5O03x25oNJ4b4l/D1JP8ALfDao6fi9F6Ph3S1t5tE840PwXkuHcD8LdFtfB/FZHsXHS7T9WoNSmse77J/9p+icCZ4o6KNT+0/RB5dQ/lj1+qqOKjK9jtLwexV3THkb2VVxqnLD2QWPDqkghTWqg4TiYAJ7FX1N06eiBJRSgqWSMdJ/wCEBOq+aOg+imUnKtru8/ZrVNpPQJin5Hd7rk5Wp5oMJUHm9R2V5HWR+idou+SDHibjaU1RqWQTQfmia4d1GpVJThKCSw8kU/8ASZYnAgYfhSwl1O34m7HqOScwOMDxp3B1CeCaxGEzeZtn7HZ3RyB5zULVHw2MJJa+zgY6KWNUCtKcp6/vZABCRhQTKZjT9hWOFxZaQ5tnNMgqppOhSQfmg9V4VjxXph410eNwUHiOpGGqf2n6LD+HOMGhVE3Y45X9ufdbDxYZwzgN2kz0iUGEY7yjsFDxYkehTlN8tB6D6QgrmyCm4c4gkXsVpcNVmIWUa7LUOsG6v8C/RBaVCm8yQGyGYn0QM1nfakcmtUzDlVeIMVz1aI7KfT2QWlMyFyapuslQ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9468" name="AutoShape 12" descr="data:image/jpeg;base64,/9j/4AAQSkZJRgABAQAAAQABAAD/2wCEAAkGBxQSEhUUEhQVFRUUFRQUFBUUFBUUFRQUFBQWFhUWFBUYHCggGBolHBQUITEhJSkrLi4uFx8zODMsNygtLisBCgoKBQUFDgUFDisZExkrKysrKysrKysrKysrKysrKysrKysrKysrKysrKysrKysrKysrKysrKysrKysrKysrK//AABEIAQAAxQMBIgACEQEDEQH/xAAbAAABBQEBAAAAAAAAAAAAAAACAQMEBQYAB//EAD0QAAEDAgQEAwUGBQQCAwAAAAEAAhEDIQQSMUEFUWFxBiKBEzKRobEjQlLB0fAUM2JyggeS4fFjoiRDU//EABQBAQAAAAAAAAAAAAAAAAAAAAD/xAAUEQEAAAAAAAAAAAAAAAAAAAAA/9oADAMBAAIRAxEAPwCESuBXPTaBwuSZkEoZQOZkocmwuQPSiBTTUGLxbKTc1RwaNp1PYIJBK6VmcX4sA/ls/wAnbeirqviiqdCPQaoNzKUFYKlxys42J9ASpL+I13AtIfbW0H4lBtJKE1gNbfJY2sKzIzVssiYBl0cu6Jhe+Wio73SfNBkczy7INmDOl1znLz2lxOq0DzuETb8yrHhfGahfcktkSDvzIQa/Ouzpp1RpPkJINwuCCRKIOTAKMFA+HJZTLSjlARcla5NyjCAw5KmwVyCBUQBE5CUCSkXEpGoFRNKFJVq5WuPIE/JBU8d437LyU4zR5nfh6DqsqKxqEvefdEk3k8pTGIr5iT6z1KTDVNRs5paUCF09k4yoAdJlRs0QDshNRBZMxzrQYAmA20JKuPcTdxNoudlXNqpZJ0+iCc7GFxmbgQOyebji1zXNERFjcE7g9CoeHomCfn0TzcM+JgkTsOWvwCCUX0nt0LHSbai+sKQ3AVGU87Ic2ZDmmXN2h42VM9uvW/onsJi30yCwkHToe4QaXgvEs3lkBwJcC73Ts5roWodlgFthu06tJ26rGYWq2pVDrMe5pIt5S4C4I6q14NiiXsBkhzHZjydM3QXwCMIGlGgIBEEgShByUJEoCAguXBcgryhKVxQoBhcFxKRAqzPifjH/ANNP/J3porri2KNKk941A+BNl546oTc679SgGB6/oiFk01pSvaUB1QJmeVkOUaqRgOHVK7stNuY/+re5XoPAvCFKk0GqPaPgSXXaOjUHnIICcFcTAHe117BS4Lh//wAmfAKxw3CKDbtpM/2j9EHkOG4biKoBbReW2j7snm7orFnCcTT8z6ZcPw/dPPMF7DRogaADbZP/AMO06gfBB4rUcx5l7C2oTL6jRlAizfITopuF4fh9nl8GRbcC+nMmAF6pU4HRebsHqAfqpeE4HRp+7TaPQIPDK+BqAl5YQM1mx5tN40KsfDFQxUNjkHnafeDeYXuVLA0/wNvrbVYf/UDwo6m9mNwjfdhlemwRDdnBo95vMbIIWHIcwZNreuwS5VXcPqU7GfZFxsJJYSDGu19iraq2CZ16IGwjCRcECkJQkShAQSpWhKgqnoQiem9EClISulcgrPEjJw1QdB9VgP1hbLxjiIpspiZecx7Nt9VkXMQJPyRObEcybpo2TtR9gR0j0Qei+FcO2lSAES67juVoaRlZrgNX7Nsm8CdFoKFXmgnUiptB8qDSPRS6bTyQWNEqQxQqMjVTqRQOgp5rlHciaUE2k5Ph/wA9eoUJhUhhQeXeL+FnB4hzqQzU6nmLCJacx1+Kfw2IY9gLSRDYc03LXT8wtB/qPhw6ix5uGkgxy2+ayvC2OcIbs0QD9BzQTihRuEQOQj9UJQcEQQNRhA4xcuaVyCsemynnJpyAVyVcgxnjCkRXBJJzMED8MG4VGTzWy8UYLM0P5WPbbssnUZHxQMVGo6bJIG5sAOakBjdwrjwtgBUqF0eVtvVBfcKw5a0A9L76K5w5ukFLp6p6mwRJtbe0d0Eygp9G6ydXxIwOyUmPqEbizPQ7ohxrFj3aO95MfBBtqIU9gXnVPxfiGEipQP8Ajy5rQ8A8WUa8AGDuHSCD6oNO9ySmmWVM0kenVQ8TxenTEuJtqBchBeUk6Aso7xaBdtGo4RrH5KZhvFlJ0AhwJ1BGnrzQF42AOCrbxljvKxfAK/sqftC0ucQQzL92RBmVsfGT/wD4b4NnZI33uFQ0xloU2tJAIzECJk7HcII1IGL/AA5dEZXFKgQJQuXBAQXJWwuQVpQEJXFcgErj6pVwZJHUgfFA3jeD1MTTLKbSbyTIAEc3aLEcZ4LXwx+2ZE6EHMD6hWXE+I1qtfyVXspteadNrCQxobYkjQ3G6OtxWpUDqGIudnHU8tkGYFW/ZbjwawBhHqe6xNWiWuLSIcDfryIW38NeVg6/u6DTNCzPiPiD3H2bfK0Xe6ff/pWhZUlV+P4NnJLRE37IKDhvEG07NpwCYYNXvP8ASzbubKzbx+t7dtEU2+Z+Umo+GtMTLi0WCsOH8JyAFpl596R73Top1HhjXOl9JmbmEEduPqEtDqYDnM9oKFRzSKtI/fw1UwTMHym+iiYynRe4PpeWDcEZXTvK11TDteAXta4iACQJAAgRyCp8fgWyXD49EF94dktEnsZUzGYdjRme2RN4F/8AlQ/Dghsbq3xTbOBEg6jmOSDAcZ8WmmCadE5GybQbAwTnNrcgpTOJXDqtIQXZBVGV1N7socclQe8QDcEK9fwai/KAxoa2YbBBE6xGis6HCKQpCllGQTlYB5RO8bHqgq/ErYwYjZ7InS+55qhMHSeRJsSVruMYXLhcmuV9OALk+ewErOcWrh9ZxDQ3QW3IsSgirlxKSUCrkgKVAoXLguQVzkKMhIgFK0weyQpEFXh8EJc1wF3ZmGNQTJ9VT+Kmn2wAHKDyutPUpzz9NjzVfxHCZ2kkEubExyB5fmgpaeCNduce9SOWoNzyKvOG2aI2mVI4W8UnZHNAbXaKjT+FzRGQqK4+dxGgMa2IJQW9CtCtsLiAFQZt0/SrGdUGkewG7bSpOFpKjw2LKt8PiBCCUagCp8fVGaLSneKcRFJpP7nkqnA4MVvtKzy0mSBs0INLwB91oDr6LLYBzabmgOBHMaFacPDg2D3QC6jFx++6lYb8kDDqDqEgdCBvjNYNpud+CD6jQfGFhAT+fxutL4qrfZtb+N+Y9m8/VZlAqRcuQKllIkQGCkXSuQQyhKIoSgFyRyVIgBN1sO50ezf7OoNCfdePwlPJCJQOnA13hpq06fkEipyG5BGqywePbEai89ybLQ4zEVvZkMqWDbgi8d1jqeKgyXSZg8kGow1TQEc/ipRYqfBYwGBN5kiN4jXkrqk8OFux6HqgOiVZUcRAVWDZV/EOMhrTkvBg9exQWHED7UyT5B+5UPG41zW5Q9oMQ13vAHYkKkrYyq4QTAdpH0QYlrfdnzBkmTugtOFisQ4mo14Fw6cpbzBHVbLD1sSKTW0X0faveA4udmaymL2/qKyHD8O1rDTpuD3Pa0mNQOQTvDOI+yGV3vE5SDOo+8Cd0HqVNzhUGaDLW3HPQqW5ZXgfGhUJBMxEcxOq1M6fD4oM14oqTUY38LJ/3FUkqVxStnrVDydlHZtlFQEEhSSuQLK4FIlAQGCVyJiRBCKRKVyBtwSJyEMIBSJYXIGsU4ZHToAVhMVSAMg6yY7reVmSIO4Iv+awmOw+Vx3uR1F9eyCXwyvlMm5MR2GqusJiYOurrdZ5rN03j0Gx/IqTTqWIIN7tgwUFzxriRptAbq63puqF1by7noNP+0fEaxdl3sJO6SlhzUgCWgWJhBGdjTMNmIi35q44XwenU/mVzTLocbTA0sTqptLw/lDQIduSPzUrD+Wzh5WSQ0ge9v6ILXhHh+jSd5MXcCJLBN+qcxHhNr4is50Zspc20neFS4Kp7NrXkeV1STrGX7tluOFObDTNove88ggw2AoVMPiPZuBIF50BnQjqvTqHEQaOc6taT3LdI6qk41hxVqM2yiT07peJ4tlKk5oI1IBI0dEjKOUoKgGXPIkZ4ffXzawilRsDdknUkzN4O4HIKSUCtSpAlQKuaUhStQOtXJGrkEIrkpC6EHJERQoAITVeqGCXfBFi8QKYzO9BuSqKvXLzJ9ByCC+8L4D+LrYmScrKQDB/W8GCsvxLCZZkEPacro1EWuPT5rU/6d4sMxTqZsK9KG/30zmj4Eq/8XcE9oPasHnA84/E0aT1CDx9oOh1JtyI/IogLi2nUqyx9KDMRFj+VlWVGctzcboDL5dKnYYkze+ojdV9Pu2eqkNrAeWI/MoL/BY19Pygl0RqZy81A4tiS6HTqZkaHaEOAaBpJNwZ5wolS7gG2Ajy6nrCCQ6q4ZGyYiDawAMgLWcLxpzlo2DY6zEkFY58kk6C4AnnzCteC4wuYxrjLogyIiHc0Fxxfi7m1IaSAzMHRq8HmO6juxIrFoM+UW3m2kcp3VXiKrvavEEkHYTpckFXeHeXtYXNAfbK9tszI3HNBLpAgAWmLxoe6NJKVAQXShBXIDCUJtG0oHWlcuAXIIZK5pQVqzWXcY77quxXGmicgnqefZBauFvzUDF8VpskDzu5N931cqHFY59Qy4nsCQPgo8W+CCXXxTqjsziPTQdkFMc023ROUygdZVexzX0z9pTcHsP9QvB6HReucM4i3FUKdZnu1BcDVrxaow9QZXkTv31V34T43/CVYf8AyKxGf/xvm1UdDoUFp4s4AHBzxYkaj5WXnfEML7MmdNpsQe691xtEOBB7yNL6R0Xnfi/w8XnMAdJtrbogwPKdeuyd9rqSP3Ccdg3RmcNSddSRzUeqCNdTaOaCXRxDtZtoIKejLcktMG4G55qNhMKTbbXsNh8U9i6xJg22Mj6ICqOMNA1LjcG0AalSeHe/mMZZy620sYUShnebNkts10HLe1+pKkijUo5Q+m5mdpcwkES0m5I7oJWCJFUOuDmJG8xe/daHBU8oIiATmA5TcgKo4RSDyQ21gROk851WgZh8oDQZgX5T0QIlBQEpQgWUsoQulA4ErSgRBA+1chC5BjMTVLiS4qJUPX98ktQ69yEz3QE4o2lNT+yuBQSGulGSo7H3R5kEgvuiLvWfgmA6URddBt/A/H9MJVcSb/w7zclou6m48wNOi1OIpSvHT3IIgtIMFpBkEHmF6Z4T45/F0oqECvTEVBpnG1Rg5HfkUEDjfAG1W5QIOrSOfVZjG+D62UOEOIN45L091PolpUoMhB5Rh8DkBkecWO4jmEmNwmctj3jYCNTsF6Lx/wANe2+0ox7UDzU9BUA3ZyeoXhLgRd9tUBhphgI30Li3bpKC08J+H6eFohkS5xDqhffz7RyAUX/UXhwqUqL9DTc5sjWHXHzWqYyOqgeJ6ebB1iNWNFRv+JE/JB5pwuq4VBmgjKBaxjqraszlNvmqCk4ipHPl1uCtG10tBtsgjB/NKGjmQlr09x/kms0BA/7A6gg+t/gkNFw2KGi/1T7b7memoQM90TFwqkGH3B0ciIhB0rkQXIMBV372TRKm1mqK9t0AgJQEoaiyoBO3REuc2Qfl3Q0XS0H0PQoHgUqFvzRgIEF0/ga76T21KRyvYQWnmJu0/wBJi4TYYipNQeu8G4g3FUm1WCJs5p+4/wC839FYU6cfv4Ly7wxxr+FrS69F8Nqt6bP9Oa9A8QeIaeEYCIqPcMzGi9iPK95G0IJnF+KU8HS9pUu538tg1ceZOzeax3DONPGMc4PGeoMz7+R0/cc3TLFp2WUxHEsRVqVK1ckjEsIDXG4DPdgaNHZM8OxZoj2tQE5x5GkFucx7rZ17oPbcJi21W5m2LTle0m9N8e67pEQeSXiNPNQrNjWjUt/ivPPD2IqB/wDE03favvVpkyysywFM7NIGhXoOGxbK9Fz6ZlpY8EH3mOymWuGx+qDyKu3K6m/8TGz3ACt8JUkdrnsqziAPsGkXLQD8/wBE/wAFr3jmJCC0Ki1m5eztOhUgiO35oHNmx0Nj/wAdUDbHAWT1MqFJY7Kb2kHm3b1Ck0ygertzNI3Fx3CSi/M3sjpOjW/MJqjLHuadNR2QOSuRaLkGIqph0p56aMIG/knQkOqUoFaVFzBlSD7r7+oUxh3UXidKW5vw6IHiIMfNOtTPDantWD8Q2Uk0oHLuQECErqZQOe3mPikpusgk0zIgq0wcVKZa+5GnNzeUqopqXQcRcawY9UGu8GYAVa5rVWg0yDRpBwloe0Akgdh8ltMbgKVemaVZgewyIgeW2rT90qq4Diab8NTdSGUUyMzdw8e8SOt1fOF/n+aDDu8M1MI45c1fDm8t/mUuj2bjqEWExIpF1TDODg5pZVpusXAiBmabgt1lbYOVdxvhlOox1RzR7RoJD22cejo1CDzgNmkN/KR8CQqzgtXKYP3THdWVD+WPX6lUw8tcjmAY5kINS88txKadWA1t6wgw75YInT4Jw9QgZxOIY5oyulzbsgE33B6JcOSQDBEpyUUoDa+DBS4we47l5T2OiEi56Rr2T5bmBCB5lwFybwekHZIgwjzy3+abY1NNenRsgLqiaEgKIFArQgrDMIFusJwFRawNM5hJZuNcvUIEp8ODTIc4TrBhOtwrep/uMp6lWDgI9OR/QonBAHsgNGhK1KJCUIDCk0jfdRg5O03x25oNJ4b4l/D1JP8ALfDao6fi9F6Ph3S1t5tE840PwXkuHcD8LdFtfB/FZHsXHS7T9WoNSmse77J/9p+icCZ4o6KNT+0/RB5dQ/lj1+qqOKjK9jtLwexV3THkb2VVxqnLD2QWPDqkghTWqg4TiYAJ7FX1N06eiBJRSgqWSMdJ/wCEBOq+aOg+imUnKtru8/ZrVNpPQJin5Hd7rk5Wp5oMJUHm9R2V5HWR+idou+SDHibjaU1RqWQTQfmia4d1GpVJThKCSw8kU/8ASZYnAgYfhSwl1O34m7HqOScwOMDxp3B1CeCaxGEzeZtn7HZ3RyB5zULVHw2MJJa+zgY6KWNUCtKcp6/vZABCRhQTKZjT9hWOFxZaQ5tnNMgqppOhSQfmg9V4VjxXph410eNwUHiOpGGqf2n6LD+HOMGhVE3Y45X9ufdbDxYZwzgN2kz0iUGEY7yjsFDxYkehTlN8tB6D6QgrmyCm4c4gkXsVpcNVmIWUa7LUOsG6v8C/RBaVCm8yQGyGYn0QM1nfakcmtUzDlVeIMVz1aI7KfT2QWlMyFyapuslQf//Z"/>
          <p:cNvSpPr>
            <a:spLocks noChangeAspect="1" noChangeArrowheads="1"/>
          </p:cNvSpPr>
          <p:nvPr/>
        </p:nvSpPr>
        <p:spPr bwMode="auto">
          <a:xfrm>
            <a:off x="4214810" y="4357694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98306" name="Picture 2" descr="http://tsdkffa.archives.gov.ua/News/O.V.%20Palladin/1-25-18-2-0466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9247" y="1643050"/>
            <a:ext cx="3291863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715304" cy="1296974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Українська школа біохіміків</a:t>
            </a:r>
            <a:endParaRPr lang="uk-UA" b="1" dirty="0"/>
          </a:p>
        </p:txBody>
      </p:sp>
      <p:sp>
        <p:nvSpPr>
          <p:cNvPr id="97282" name="AutoShape 2" descr="Картинки по запросу українська школа біохімікі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7284" name="AutoShape 4" descr="Картинки по запросу українська школа біохімікі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7286" name="Picture 6" descr="http://tsdkffa.archives.gov.ua/News/O.V.%20Palladin/1-25-18-2-0738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1842358"/>
            <a:ext cx="3071802" cy="3233476"/>
          </a:xfrm>
          <a:prstGeom prst="rect">
            <a:avLst/>
          </a:prstGeom>
          <a:noFill/>
        </p:spPr>
      </p:pic>
      <p:pic>
        <p:nvPicPr>
          <p:cNvPr id="97288" name="Picture 8" descr="http://www1.nas.gov.ua/en/Structure/dbpmb/biochem/PublishingImages/801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14620"/>
            <a:ext cx="6074845" cy="38115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err="1"/>
              <a:t>Сітько</a:t>
            </a:r>
            <a:r>
              <a:rPr lang="uk-UA" b="1" dirty="0"/>
              <a:t> Сергій </a:t>
            </a:r>
            <a:r>
              <a:rPr lang="uk-UA" b="1" dirty="0" smtClean="0"/>
              <a:t>Пантелеймонович (</a:t>
            </a:r>
            <a:r>
              <a:rPr lang="ru-RU" b="1" dirty="0" smtClean="0"/>
              <a:t>1.04.1936</a:t>
            </a:r>
            <a:r>
              <a:rPr lang="uk-UA" b="1" dirty="0" smtClean="0"/>
              <a:t>) </a:t>
            </a:r>
            <a:endParaRPr lang="uk-UA" dirty="0"/>
          </a:p>
        </p:txBody>
      </p:sp>
      <p:pic>
        <p:nvPicPr>
          <p:cNvPr id="8" name="Содержимое 7" descr="загружен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72264" y="857232"/>
            <a:ext cx="1809750" cy="2533650"/>
          </a:xfrm>
        </p:spPr>
      </p:pic>
      <p:sp>
        <p:nvSpPr>
          <p:cNvPr id="21506" name="AutoShape 2" descr="Картинки по запросу сітько сергій пантелеймоно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08" name="AutoShape 4" descr="Картинки по запросу сітько сергій пантелеймоно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10" name="AutoShape 6" descr="Картинки по запросу сітько сергій пантелеймоно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12" name="AutoShape 8" descr="Картинки по запросу сітько сергій пантелеймоно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357158" y="2000240"/>
            <a:ext cx="507209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</a:rPr>
              <a:t>Вчений-ядерник, професор, доктор фізико-математичних наук. Зробив відкриття біологічної активності міліметрових хвиль у лікуванні близько 70 хвороб, за що був нагороджений орденом Великого Золотого Хреста. Директор Київського науково-дослідницького центру квантової медицини «Відгук».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http://hospital-sitko.com/wp-content/uploads/2014/04/building-e13983334565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86034"/>
            <a:ext cx="8209083" cy="4071966"/>
          </a:xfrm>
          <a:prstGeom prst="rect">
            <a:avLst/>
          </a:prstGeom>
          <a:noFill/>
        </p:spPr>
      </p:pic>
      <p:pic>
        <p:nvPicPr>
          <p:cNvPr id="121860" name="Picture 4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3720"/>
            <a:ext cx="4143372" cy="2582314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6248" y="642918"/>
            <a:ext cx="4471990" cy="1399032"/>
          </a:xfrm>
        </p:spPr>
        <p:txBody>
          <a:bodyPr/>
          <a:lstStyle/>
          <a:p>
            <a:r>
              <a:rPr lang="uk-UA" dirty="0" err="1" smtClean="0"/>
              <a:t>Ситько</a:t>
            </a:r>
            <a:r>
              <a:rPr lang="uk-UA" dirty="0" smtClean="0"/>
              <a:t> - МРТ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Гамалія Микола </a:t>
            </a:r>
            <a:r>
              <a:rPr lang="uk-UA" b="1" dirty="0" smtClean="0"/>
              <a:t>Федорович (</a:t>
            </a:r>
            <a:r>
              <a:rPr lang="ru-RU" b="1" dirty="0" smtClean="0"/>
              <a:t>17.02.1859-29.03.1949</a:t>
            </a:r>
            <a:r>
              <a:rPr lang="uk-UA" b="1" dirty="0" smtClean="0"/>
              <a:t>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3174" y="1643050"/>
            <a:ext cx="3643338" cy="5214950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endParaRPr lang="uk-UA" dirty="0" smtClean="0"/>
          </a:p>
          <a:p>
            <a:pPr marL="0" indent="0" algn="ctr">
              <a:buNone/>
            </a:pPr>
            <a:r>
              <a:rPr lang="uk-UA" dirty="0" smtClean="0"/>
              <a:t>Мікробіолог</a:t>
            </a:r>
            <a:r>
              <a:rPr lang="uk-UA" dirty="0"/>
              <a:t>, епідеміолог. В 1886 році разом з </a:t>
            </a:r>
            <a:r>
              <a:rPr lang="uk-UA" dirty="0" err="1"/>
              <a:t>Мечніковим</a:t>
            </a:r>
            <a:r>
              <a:rPr lang="uk-UA" dirty="0"/>
              <a:t> організував в Одесі бактеріологічну станцію. Вивчав засоби запобігання інфекційним хворобам, довів вірусну природу чуми ВРХ, заклав основи вчення про бактеріофаг.</a:t>
            </a:r>
            <a:endParaRPr lang="ru-RU" dirty="0"/>
          </a:p>
          <a:p>
            <a:endParaRPr lang="uk-UA" dirty="0"/>
          </a:p>
        </p:txBody>
      </p:sp>
      <p:pic>
        <p:nvPicPr>
          <p:cNvPr id="22530" name="Picture 2" descr="NikolajGamale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7037" y="2928910"/>
            <a:ext cx="2766963" cy="3929090"/>
          </a:xfrm>
          <a:prstGeom prst="rect">
            <a:avLst/>
          </a:prstGeom>
          <a:noFill/>
        </p:spPr>
      </p:pic>
      <p:pic>
        <p:nvPicPr>
          <p:cNvPr id="95234" name="Picture 2" descr="http://muvrasil.ru/wp-content/uploads/2014/11/sam-fa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46898"/>
            <a:ext cx="2643206" cy="36111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Холодний Микола Григорович (</a:t>
            </a:r>
            <a:r>
              <a:rPr lang="ru-RU" b="1" dirty="0" smtClean="0"/>
              <a:t>22.06.1882-4.05.1953)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14554"/>
            <a:ext cx="5757842" cy="497207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uk-UA" dirty="0"/>
              <a:t>У</a:t>
            </a:r>
            <a:r>
              <a:rPr lang="uk-UA" dirty="0" smtClean="0"/>
              <a:t>країнський ботанік, фізіолог, мікробіолог</a:t>
            </a:r>
            <a:r>
              <a:rPr lang="uk-UA" dirty="0" smtClean="0"/>
              <a:t>, еколог</a:t>
            </a:r>
            <a:r>
              <a:rPr lang="uk-UA" dirty="0" smtClean="0"/>
              <a:t>. Член-кореспондент (від 1925 року), дійсний член (від 1929 року) АН УРСР. Заслужений діяч науки УРСР (1944). Засновник вітчизняної школи фізіології рослин. Праці </a:t>
            </a:r>
            <a:r>
              <a:rPr lang="uk-UA" dirty="0"/>
              <a:t>по фізіології рослин, теорія тропізмів, вчення про фітогормони, екологію рослин, вчення про залізобактерії.</a:t>
            </a:r>
            <a:endParaRPr lang="ru-RU" dirty="0"/>
          </a:p>
          <a:p>
            <a:endParaRPr lang="uk-UA" dirty="0"/>
          </a:p>
        </p:txBody>
      </p:sp>
      <p:sp>
        <p:nvSpPr>
          <p:cNvPr id="23554" name="AutoShape 2" descr="Картинки по запросу Холодний Микола Івано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23556" name="AutoShape 4" descr="Картинки по запросу Холодний Микола Івано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3558" name="Picture 6" descr="Картинки по запросу Холодний Микола Іванов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1857364"/>
            <a:ext cx="3034279" cy="385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err="1"/>
              <a:t>Липський</a:t>
            </a:r>
            <a:r>
              <a:rPr lang="uk-UA" b="1" dirty="0"/>
              <a:t> Володимир </a:t>
            </a:r>
            <a:r>
              <a:rPr lang="uk-UA" b="1" dirty="0" err="1" smtClean="0"/>
              <a:t>Іполітович</a:t>
            </a:r>
            <a:r>
              <a:rPr lang="uk-UA" b="1" dirty="0" smtClean="0"/>
              <a:t> (</a:t>
            </a:r>
            <a:r>
              <a:rPr lang="ru-RU" b="1" dirty="0" smtClean="0"/>
              <a:t>11.03.1863-24.02.1937</a:t>
            </a:r>
            <a:r>
              <a:rPr lang="uk-UA" b="1" dirty="0" smtClean="0"/>
              <a:t>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3116"/>
            <a:ext cx="5857884" cy="4714884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uk-UA" dirty="0" smtClean="0"/>
              <a:t>Український ботанік; член ВУАН (1922 — 1928 президент) і член-кореспондент АН СРСР, директор Одеського ботанічного саду. Наукові праці вченого присвячені питанням флористики, систематики та географії вищих рослин, гербарній справі, </a:t>
            </a:r>
            <a:r>
              <a:rPr lang="uk-UA" dirty="0" smtClean="0"/>
              <a:t>принципам  </a:t>
            </a:r>
            <a:r>
              <a:rPr lang="uk-UA" dirty="0" smtClean="0"/>
              <a:t>організації ботанічних садів, історії ботаніки. Одним з перших дав науковий </a:t>
            </a:r>
            <a:r>
              <a:rPr lang="uk-UA" dirty="0" smtClean="0"/>
              <a:t>опис</a:t>
            </a:r>
            <a:r>
              <a:rPr lang="uk-UA" dirty="0" smtClean="0"/>
              <a:t> флори Індонезії, Тунісу, Алжиру, Середньої Азії. Зокрема, Володимир </a:t>
            </a:r>
            <a:r>
              <a:rPr lang="uk-UA" dirty="0" err="1" smtClean="0"/>
              <a:t>Липський</a:t>
            </a:r>
            <a:r>
              <a:rPr lang="uk-UA" dirty="0" smtClean="0"/>
              <a:t> описав 4 нових види, 220 нових рослин, з яких 45 названі його ім'ям. Він є автором 82 друкованих наукових праць.</a:t>
            </a:r>
            <a:endParaRPr lang="uk-UA" dirty="0"/>
          </a:p>
        </p:txBody>
      </p:sp>
      <p:pic>
        <p:nvPicPr>
          <p:cNvPr id="24578" name="Picture 2" descr="Lypsky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1928802"/>
            <a:ext cx="3000364" cy="41705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Рослини, відкриті </a:t>
            </a:r>
            <a:r>
              <a:rPr lang="uk-UA" dirty="0" err="1" smtClean="0"/>
              <a:t>Липським</a:t>
            </a:r>
            <a:r>
              <a:rPr lang="uk-UA" dirty="0" smtClean="0"/>
              <a:t>:</a:t>
            </a:r>
            <a:br>
              <a:rPr lang="uk-UA" dirty="0" smtClean="0"/>
            </a:br>
            <a:r>
              <a:rPr lang="uk-UA" dirty="0" smtClean="0"/>
              <a:t>бук східний, перстач </a:t>
            </a:r>
            <a:r>
              <a:rPr lang="uk-UA" dirty="0" err="1" smtClean="0"/>
              <a:t>Алексєєнка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122884" name="Picture 4" descr="https://upload.wikimedia.org/wikipedia/commons/thumb/5/5f/Fagus_orientalis.JPG/200px-Fagus_oriental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5048286" cy="3786214"/>
          </a:xfrm>
          <a:prstGeom prst="rect">
            <a:avLst/>
          </a:prstGeom>
          <a:noFill/>
        </p:spPr>
      </p:pic>
      <p:pic>
        <p:nvPicPr>
          <p:cNvPr id="122886" name="Picture 6" descr="Potentilla arenar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4734" y="3857604"/>
            <a:ext cx="4509266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Фомін</a:t>
            </a:r>
            <a:r>
              <a:rPr lang="uk-UA" dirty="0"/>
              <a:t> </a:t>
            </a:r>
            <a:r>
              <a:rPr lang="uk-UA" b="1" dirty="0"/>
              <a:t>Олександр </a:t>
            </a:r>
            <a:r>
              <a:rPr lang="uk-UA" b="1" dirty="0" smtClean="0"/>
              <a:t>Васильович (14.05.1867-16.10.1935)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3068"/>
            <a:ext cx="5000660" cy="4714932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Член АН УРСР (</a:t>
            </a:r>
            <a:r>
              <a:rPr lang="ru-RU" dirty="0" err="1" smtClean="0"/>
              <a:t>з</a:t>
            </a:r>
            <a:r>
              <a:rPr lang="ru-RU" dirty="0" smtClean="0"/>
              <a:t> 1921</a:t>
            </a:r>
            <a:r>
              <a:rPr lang="uk-UA" dirty="0" smtClean="0"/>
              <a:t>), професор </a:t>
            </a:r>
            <a:r>
              <a:rPr lang="uk-UA" dirty="0"/>
              <a:t>ботаніки при Київському Університеті. В 1931році став директором Київського ботанічного саду. Праці з систематики й морфології рослин</a:t>
            </a:r>
            <a:r>
              <a:rPr lang="uk-UA" dirty="0" smtClean="0"/>
              <a:t>. Фомін розробив вперше ботанічне районування України і систематичне вивчення спорових рослин УРСР, вивчав сфагнові мохи околиць Києва і Харківщини, папоротеві тощо.</a:t>
            </a:r>
          </a:p>
          <a:p>
            <a:pPr marL="0" indent="0" algn="just">
              <a:buNone/>
            </a:pPr>
            <a:r>
              <a:rPr lang="uk-UA" dirty="0" smtClean="0"/>
              <a:t>За участю Фоміна розпочато монументальне видання «Флора УРСР», частину першого тому якого в 1926 році написав він сам.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uk-UA" dirty="0"/>
          </a:p>
        </p:txBody>
      </p:sp>
      <p:pic>
        <p:nvPicPr>
          <p:cNvPr id="25602" name="Picture 2" descr="Fomin O. 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857363"/>
            <a:ext cx="3643306" cy="47372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err="1" smtClean="0"/>
              <a:t>Бец</a:t>
            </a:r>
            <a:r>
              <a:rPr lang="uk-UA" b="1" dirty="0" smtClean="0"/>
              <a:t> Володимир Олексійович</a:t>
            </a:r>
            <a:br>
              <a:rPr lang="uk-UA" b="1" dirty="0" smtClean="0"/>
            </a:br>
            <a:r>
              <a:rPr lang="ru-RU" dirty="0" smtClean="0"/>
              <a:t>(26.04.1834-12.10.1894</a:t>
            </a:r>
            <a:r>
              <a:rPr lang="ru-RU" dirty="0"/>
              <a:t>)</a:t>
            </a:r>
            <a:r>
              <a:rPr lang="uk-UA" b="1" dirty="0" smtClean="0"/>
              <a:t> 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5214974" cy="4972072"/>
          </a:xfrm>
        </p:spPr>
        <p:txBody>
          <a:bodyPr>
            <a:normAutofit fontScale="92500"/>
          </a:bodyPr>
          <a:lstStyle/>
          <a:p>
            <a:pPr marL="3175" indent="11113" algn="just">
              <a:buNone/>
            </a:pPr>
            <a:r>
              <a:rPr lang="uk-UA" dirty="0" smtClean="0"/>
              <a:t>Український видатний анатом і гістолог</a:t>
            </a:r>
            <a:r>
              <a:rPr lang="uk-UA" dirty="0" smtClean="0"/>
              <a:t>, педагог</a:t>
            </a:r>
            <a:r>
              <a:rPr lang="uk-UA" dirty="0" smtClean="0"/>
              <a:t>, громадський діяч, професор Київського Університету, член багатьох наукових товариств. Став відомим завдяки відкриттю </a:t>
            </a:r>
            <a:r>
              <a:rPr lang="uk-UA" dirty="0"/>
              <a:t>рухової зони в корі великих півкуль, </a:t>
            </a:r>
            <a:r>
              <a:rPr lang="uk-UA" dirty="0" smtClean="0"/>
              <a:t>опису велетенських </a:t>
            </a:r>
            <a:r>
              <a:rPr lang="uk-UA" dirty="0"/>
              <a:t>нервових клітин, що названі його </a:t>
            </a:r>
            <a:r>
              <a:rPr lang="uk-UA" dirty="0" smtClean="0"/>
              <a:t>іменем.</a:t>
            </a:r>
            <a:endParaRPr lang="uk-UA" dirty="0"/>
          </a:p>
        </p:txBody>
      </p:sp>
      <p:pic>
        <p:nvPicPr>
          <p:cNvPr id="10242" name="Picture 2" descr="Vladimir Bet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0078" y="928670"/>
            <a:ext cx="2893922" cy="3357586"/>
          </a:xfrm>
          <a:prstGeom prst="rect">
            <a:avLst/>
          </a:prstGeom>
          <a:noFill/>
        </p:spPr>
      </p:pic>
      <p:pic>
        <p:nvPicPr>
          <p:cNvPr id="103426" name="Picture 2" descr="http://intranet.tdmu.edu.ua/data/kafedra/internal/histolog/classes_stud/uk/med/medprof/ptn/1/10%20%D0%9D%D0%B5%D1%80%D0%B2%D0%BE%D0%B2%D0%B0%20%D1%81%D0%B8%D1%81%D1%82%D0%B5%D0%BC%D0%B0.%20%D0%A1%D0%BF%D0%B8%D0%BD%D0%BD%D0%BE%D0%BC%D0%BE%D0%B7%D0%BA%D0%BE%D0%B2%D1%96%20%D0%B2%D1%83%D0%B7%D0%BB%D0%B8.%20%D0%9D%D0%B5%D1%80%D0%B2.%20%D0%A1%D0%BF%D0%B8%D0%BD%D0%BD%D0%B8%D0%B9%20%D0%BC%D0%BE%D0%B7%D0%BE%D0%BA..files/image0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3" y="4429132"/>
            <a:ext cx="3571868" cy="22295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err="1"/>
              <a:t>Навашин</a:t>
            </a:r>
            <a:r>
              <a:rPr lang="uk-UA" b="1" dirty="0"/>
              <a:t> Сергій </a:t>
            </a:r>
            <a:r>
              <a:rPr lang="uk-UA" b="1" dirty="0" smtClean="0"/>
              <a:t>Гаврилович </a:t>
            </a:r>
            <a:r>
              <a:rPr lang="uk-UA" b="1" dirty="0" smtClean="0"/>
              <a:t>(14.12.1857-10.12.1930)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4972056" cy="478634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uk-UA" dirty="0" smtClean="0"/>
              <a:t>Радянський ботанік, цитолог та ембріолог рослин. Відкрив подвійне запліднення у покритонасінних рослин (1898). Заклав основи морфології хромосом і </a:t>
            </a:r>
            <a:r>
              <a:rPr lang="uk-UA" dirty="0" err="1" smtClean="0"/>
              <a:t>каріосистематики</a:t>
            </a:r>
            <a:r>
              <a:rPr lang="uk-UA" dirty="0" smtClean="0"/>
              <a:t>. Довгий час жив і працював у Києві, створив вітчизняну школу цитології та ембріології рослин.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26626" name="Picture 2" descr="Sergey navash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827717"/>
            <a:ext cx="2949152" cy="41730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Подвійне запліднення у квіткових рослин</a:t>
            </a:r>
            <a:endParaRPr lang="ru-RU" dirty="0"/>
          </a:p>
        </p:txBody>
      </p:sp>
      <p:pic>
        <p:nvPicPr>
          <p:cNvPr id="123906" name="Picture 2" descr="http://image.slidesharecdn.com/random-140402015801-phpapp01/95/-11-638.jpg?cb=13964039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785926"/>
            <a:ext cx="6755705" cy="5072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643966" cy="1143000"/>
          </a:xfrm>
        </p:spPr>
        <p:txBody>
          <a:bodyPr>
            <a:normAutofit fontScale="90000"/>
          </a:bodyPr>
          <a:lstStyle/>
          <a:p>
            <a:r>
              <a:rPr lang="uk-UA" b="1" dirty="0" err="1"/>
              <a:t>Гершензон</a:t>
            </a:r>
            <a:r>
              <a:rPr lang="uk-UA" dirty="0"/>
              <a:t> </a:t>
            </a:r>
            <a:r>
              <a:rPr lang="uk-UA" b="1" dirty="0"/>
              <a:t>Сергій </a:t>
            </a:r>
            <a:r>
              <a:rPr lang="uk-UA" b="1" dirty="0" smtClean="0"/>
              <a:t>Михайлович </a:t>
            </a:r>
            <a:r>
              <a:rPr lang="ru-RU" b="1" dirty="0" smtClean="0"/>
              <a:t>(11.02.1906-7.04.1998)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928802"/>
            <a:ext cx="5214974" cy="4929198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 err="1" smtClean="0"/>
              <a:t>Радянський</a:t>
            </a:r>
            <a:r>
              <a:rPr lang="ru-RU" dirty="0" smtClean="0"/>
              <a:t> генетик, </a:t>
            </a:r>
            <a:r>
              <a:rPr lang="ru-RU" dirty="0" err="1" smtClean="0"/>
              <a:t>академік</a:t>
            </a:r>
            <a:r>
              <a:rPr lang="ru-RU" dirty="0" smtClean="0"/>
              <a:t> </a:t>
            </a:r>
            <a:r>
              <a:rPr lang="ru-RU" dirty="0" err="1" smtClean="0"/>
              <a:t>Національної</a:t>
            </a:r>
            <a:r>
              <a:rPr lang="ru-RU" dirty="0" smtClean="0"/>
              <a:t> </a:t>
            </a:r>
            <a:r>
              <a:rPr lang="ru-RU" dirty="0" err="1" smtClean="0"/>
              <a:t>академії</a:t>
            </a:r>
            <a:r>
              <a:rPr lang="ru-RU" dirty="0" smtClean="0"/>
              <a:t> наук </a:t>
            </a:r>
            <a:r>
              <a:rPr lang="ru-RU" dirty="0" err="1" smtClean="0"/>
              <a:t>України</a:t>
            </a:r>
            <a:r>
              <a:rPr lang="ru-RU" dirty="0" smtClean="0"/>
              <a:t> (1976). </a:t>
            </a:r>
            <a:r>
              <a:rPr lang="uk-UA" dirty="0" smtClean="0"/>
              <a:t>Експериментально </a:t>
            </a:r>
            <a:r>
              <a:rPr lang="uk-UA" dirty="0"/>
              <a:t>довів мутагенну дію екзогенних ДНК, що стало одним із обґрунтувань генетичної ролі ДНК. Першим отримав експериментальні дані про можливість зворотної транскрипції від ДНК до РНК у 1961 році, що згодом було доведено </a:t>
            </a:r>
            <a:r>
              <a:rPr lang="uk-UA" dirty="0" err="1"/>
              <a:t>Тьоміним</a:t>
            </a:r>
            <a:r>
              <a:rPr lang="uk-UA" dirty="0"/>
              <a:t> і Балтимором у 1970 році на онкогенних вірусах. Автор праці «Основи сучасної генетики».</a:t>
            </a:r>
            <a:endParaRPr lang="ru-RU" dirty="0"/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27652" name="Picture 4" descr="Gershenzo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7888" y="1857364"/>
            <a:ext cx="3416112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1939-1941рр – відкриття ДНК як носія спадкової інформації</a:t>
            </a:r>
            <a:endParaRPr lang="ru-RU" dirty="0"/>
          </a:p>
        </p:txBody>
      </p:sp>
      <p:pic>
        <p:nvPicPr>
          <p:cNvPr id="124930" name="Picture 2" descr="http://www.logos-ukraine.com.ua/project/nued2/image/edu_shools_gershenzona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857364"/>
            <a:ext cx="3609975" cy="4648201"/>
          </a:xfrm>
          <a:prstGeom prst="rect">
            <a:avLst/>
          </a:prstGeom>
          <a:noFill/>
        </p:spPr>
      </p:pic>
      <p:pic>
        <p:nvPicPr>
          <p:cNvPr id="124932" name="Picture 4" descr="http://image.slidesharecdn.com/random-110904042843-phpapp02/95/-3-638.jpg?cb=14105117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857496"/>
            <a:ext cx="4786346" cy="35935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err="1"/>
              <a:t>Шмальгаузен</a:t>
            </a:r>
            <a:r>
              <a:rPr lang="uk-UA" b="1" dirty="0"/>
              <a:t> Іван Іванович</a:t>
            </a:r>
            <a:r>
              <a:rPr lang="uk-UA" dirty="0"/>
              <a:t> </a:t>
            </a:r>
            <a:r>
              <a:rPr lang="uk-UA" b="1" dirty="0" smtClean="0"/>
              <a:t>(23.04.1884-7.10.1963)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5357850" cy="525780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uk-UA" dirty="0" smtClean="0"/>
              <a:t>Професор </a:t>
            </a:r>
            <a:r>
              <a:rPr lang="uk-UA" dirty="0"/>
              <a:t>Київського університету ім. І.Ф.</a:t>
            </a:r>
            <a:r>
              <a:rPr lang="uk-UA" dirty="0" err="1"/>
              <a:t>Шмальгаузена</a:t>
            </a:r>
            <a:r>
              <a:rPr lang="uk-UA" dirty="0"/>
              <a:t>. Написав 200 наукових праць з еволюційної морфології, експериментальної біології, екології, генетики, філогенії тварин і теорії еволюції. Вивчав закони росту організмів. Встановив закон росту тварин, який назвав законом параболічного росту. У 1946 році обґрунтував теорію стабілізуючого добору.</a:t>
            </a:r>
            <a:endParaRPr lang="ru-RU" dirty="0"/>
          </a:p>
          <a:p>
            <a:pPr algn="just"/>
            <a:endParaRPr lang="uk-UA" dirty="0"/>
          </a:p>
        </p:txBody>
      </p:sp>
      <p:pic>
        <p:nvPicPr>
          <p:cNvPr id="28674" name="Picture 2" descr="Shmalgauzen I I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896" y="1857364"/>
            <a:ext cx="3122104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err="1"/>
              <a:t>Чаговець</a:t>
            </a:r>
            <a:r>
              <a:rPr lang="uk-UA" b="1" dirty="0"/>
              <a:t> Василь </a:t>
            </a:r>
            <a:r>
              <a:rPr lang="uk-UA" b="1" dirty="0" smtClean="0"/>
              <a:t>Юрійович (30.04.1873-19.05.1941)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5500726" cy="5114948"/>
          </a:xfrm>
        </p:spPr>
        <p:txBody>
          <a:bodyPr>
            <a:normAutofit lnSpcReduction="10000"/>
          </a:bodyPr>
          <a:lstStyle/>
          <a:p>
            <a:pPr marL="3175" indent="11113" algn="just">
              <a:buNone/>
            </a:pPr>
            <a:r>
              <a:rPr lang="ru-RU" dirty="0" err="1" smtClean="0"/>
              <a:t>Український</a:t>
            </a:r>
            <a:r>
              <a:rPr lang="ru-RU" dirty="0" smtClean="0"/>
              <a:t> </a:t>
            </a:r>
            <a:r>
              <a:rPr lang="ru-RU" dirty="0" err="1" smtClean="0"/>
              <a:t>фізіолог</a:t>
            </a:r>
            <a:r>
              <a:rPr lang="ru-RU" dirty="0" smtClean="0"/>
              <a:t>, один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основоположників</a:t>
            </a:r>
            <a:r>
              <a:rPr lang="ru-RU" dirty="0" smtClean="0"/>
              <a:t> </a:t>
            </a:r>
            <a:r>
              <a:rPr lang="ru-RU" dirty="0" err="1" smtClean="0"/>
              <a:t>електрофізіології</a:t>
            </a:r>
            <a:r>
              <a:rPr lang="ru-RU" dirty="0" smtClean="0"/>
              <a:t>. </a:t>
            </a:r>
            <a:r>
              <a:rPr lang="ru-RU" dirty="0" err="1" smtClean="0"/>
              <a:t>Академік</a:t>
            </a:r>
            <a:r>
              <a:rPr lang="ru-RU" dirty="0" smtClean="0"/>
              <a:t> АН УРСР (1939).</a:t>
            </a:r>
            <a:r>
              <a:rPr lang="uk-UA" dirty="0"/>
              <a:t> Праці з питань застосування теорії електролітичної дисоціації для пояснення електричних явищ у живому організмі, застосування математичних методів  та електронаркозу у біології.</a:t>
            </a:r>
            <a:endParaRPr lang="ru-RU" dirty="0"/>
          </a:p>
          <a:p>
            <a:pPr marL="3175" indent="11113">
              <a:buNone/>
            </a:pPr>
            <a:endParaRPr lang="uk-UA" dirty="0"/>
          </a:p>
        </p:txBody>
      </p:sp>
      <p:pic>
        <p:nvPicPr>
          <p:cNvPr id="29698" name="Picture 2" descr="Чаговець В. Ю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1738301"/>
            <a:ext cx="3143273" cy="41910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err="1"/>
              <a:t>Чаговець</a:t>
            </a:r>
            <a:r>
              <a:rPr lang="uk-UA" b="1" dirty="0"/>
              <a:t> Ростислав </a:t>
            </a:r>
            <a:r>
              <a:rPr lang="uk-UA" b="1" dirty="0" smtClean="0"/>
              <a:t>Всеволодович (</a:t>
            </a:r>
            <a:r>
              <a:rPr lang="ru-RU" b="1" dirty="0" smtClean="0"/>
              <a:t>21.09.1904-11.09.1982</a:t>
            </a:r>
            <a:r>
              <a:rPr lang="uk-UA" b="1" dirty="0" smtClean="0"/>
              <a:t>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57340"/>
            <a:ext cx="6072198" cy="500066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uk-UA" dirty="0" smtClean="0"/>
              <a:t>Український біохімік. Дійсний член АН УРСР (з 1967). Академік-секретар Відділення біохімії, біофізики, фізіології та теоретичної медицини АН УРСР. Праці </a:t>
            </a:r>
            <a:r>
              <a:rPr lang="uk-UA" dirty="0" err="1" smtClean="0"/>
              <a:t>Чаговця</a:t>
            </a:r>
            <a:r>
              <a:rPr lang="uk-UA" dirty="0" smtClean="0"/>
              <a:t> присвячені експериментальним основам вітамінотерапії та застосуванню вітамінів у тваринництві тощо. Монографія «Транспорт жиророзчинних вітамінів», автор 190 наукових праць, з яких низка присвячена філософським </a:t>
            </a:r>
            <a:r>
              <a:rPr lang="uk-UA" dirty="0" err="1" smtClean="0"/>
              <a:t>питан-ням</a:t>
            </a:r>
            <a:r>
              <a:rPr lang="uk-UA" dirty="0" smtClean="0"/>
              <a:t> </a:t>
            </a:r>
            <a:r>
              <a:rPr lang="uk-UA" dirty="0" smtClean="0"/>
              <a:t>біології.</a:t>
            </a:r>
            <a:endParaRPr lang="uk-UA" dirty="0"/>
          </a:p>
        </p:txBody>
      </p:sp>
      <p:pic>
        <p:nvPicPr>
          <p:cNvPr id="30722" name="Picture 2" descr="2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7" y="2364848"/>
            <a:ext cx="3000364" cy="39513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5954" name="Picture 2" descr="Картинки по запросу вітаміни і метаболіз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779" y="0"/>
            <a:ext cx="915577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https://cdn.thinglink.me/api/image/756510596257546241/230/230/thumbnai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-71486"/>
            <a:ext cx="6929486" cy="69294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23268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/>
              <a:t>Вернадський Володимир </a:t>
            </a:r>
            <a:r>
              <a:rPr lang="uk-UA" b="1" dirty="0" smtClean="0"/>
              <a:t>Іванович</a:t>
            </a:r>
            <a:br>
              <a:rPr lang="uk-UA" b="1" dirty="0" smtClean="0"/>
            </a:br>
            <a:r>
              <a:rPr lang="uk-UA" b="1" dirty="0" smtClean="0"/>
              <a:t>(12.03.1863-6.01.1945</a:t>
            </a:r>
            <a:r>
              <a:rPr lang="uk-UA" b="1" dirty="0" smtClean="0"/>
              <a:t>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928803"/>
            <a:ext cx="9144000" cy="1857387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uk-UA" dirty="0" smtClean="0"/>
              <a:t>Український філософ, природознавець, мислитель, засновник геохімії, </a:t>
            </a:r>
            <a:r>
              <a:rPr lang="uk-UA" dirty="0" smtClean="0"/>
              <a:t>біогеохімії, </a:t>
            </a:r>
            <a:r>
              <a:rPr lang="uk-UA" dirty="0" err="1" smtClean="0"/>
              <a:t>тарадіогеології</a:t>
            </a:r>
            <a:r>
              <a:rPr lang="uk-UA" dirty="0" smtClean="0"/>
              <a:t>, </a:t>
            </a:r>
            <a:r>
              <a:rPr lang="uk-UA" dirty="0" err="1" smtClean="0"/>
              <a:t>космізму</a:t>
            </a:r>
            <a:r>
              <a:rPr lang="uk-UA" dirty="0" smtClean="0"/>
              <a:t>. </a:t>
            </a:r>
            <a:r>
              <a:rPr lang="uk-UA" dirty="0" smtClean="0"/>
              <a:t>Засновник </a:t>
            </a:r>
            <a:r>
              <a:rPr lang="uk-UA" dirty="0"/>
              <a:t>вчення про </a:t>
            </a:r>
            <a:r>
              <a:rPr lang="uk-UA" dirty="0" err="1"/>
              <a:t>біо-</a:t>
            </a:r>
            <a:r>
              <a:rPr lang="uk-UA" dirty="0"/>
              <a:t> та ноосферу, перший президент </a:t>
            </a:r>
            <a:r>
              <a:rPr lang="uk-UA" dirty="0" smtClean="0"/>
              <a:t>АН  УРСР, </a:t>
            </a:r>
            <a:r>
              <a:rPr lang="uk-UA" dirty="0"/>
              <a:t>вивчав також вплив радіації на </a:t>
            </a:r>
            <a:r>
              <a:rPr lang="uk-UA" dirty="0" smtClean="0"/>
              <a:t>організм.</a:t>
            </a:r>
            <a:endParaRPr lang="ru-RU" dirty="0"/>
          </a:p>
          <a:p>
            <a:endParaRPr lang="uk-UA" dirty="0"/>
          </a:p>
        </p:txBody>
      </p:sp>
      <p:pic>
        <p:nvPicPr>
          <p:cNvPr id="15362" name="Picture 2" descr="Картинки по запросу вернадський володимир іванови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3423710"/>
            <a:ext cx="2786050" cy="3434290"/>
          </a:xfrm>
          <a:prstGeom prst="rect">
            <a:avLst/>
          </a:prstGeom>
          <a:noFill/>
        </p:spPr>
      </p:pic>
      <p:pic>
        <p:nvPicPr>
          <p:cNvPr id="102402" name="Picture 2" descr="Картинки по запросу вернадськи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659775"/>
            <a:ext cx="4286280" cy="31982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4186238" cy="180418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Українська  антарктична  експедиція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357818" y="2143116"/>
            <a:ext cx="3786182" cy="4714884"/>
          </a:xfrm>
        </p:spPr>
        <p:txBody>
          <a:bodyPr>
            <a:normAutofit fontScale="70000" lnSpcReduction="20000"/>
          </a:bodyPr>
          <a:lstStyle/>
          <a:p>
            <a:r>
              <a:rPr lang="uk-UA" sz="2800" dirty="0" smtClean="0">
                <a:solidFill>
                  <a:schemeClr val="bg1"/>
                </a:solidFill>
              </a:rPr>
              <a:t>Найбільш </a:t>
            </a:r>
            <a:r>
              <a:rPr lang="uk-UA" sz="2800" dirty="0" err="1" smtClean="0">
                <a:solidFill>
                  <a:schemeClr val="bg1"/>
                </a:solidFill>
              </a:rPr>
              <a:t>південня</a:t>
            </a:r>
            <a:r>
              <a:rPr lang="uk-UA" sz="2800" dirty="0" smtClean="0">
                <a:solidFill>
                  <a:schemeClr val="bg1"/>
                </a:solidFill>
              </a:rPr>
              <a:t> </a:t>
            </a:r>
            <a:r>
              <a:rPr lang="uk-UA" sz="2800" dirty="0" err="1" smtClean="0">
                <a:solidFill>
                  <a:schemeClr val="bg1"/>
                </a:solidFill>
              </a:rPr>
              <a:t>точкаУкраїни</a:t>
            </a:r>
            <a:r>
              <a:rPr lang="uk-UA" sz="2800" dirty="0" smtClean="0">
                <a:solidFill>
                  <a:schemeClr val="bg1"/>
                </a:solidFill>
              </a:rPr>
              <a:t> -  </a:t>
            </a:r>
            <a:r>
              <a:rPr lang="ru-RU" sz="2800" dirty="0" err="1" smtClean="0">
                <a:solidFill>
                  <a:schemeClr val="bg1"/>
                </a:solidFill>
              </a:rPr>
              <a:t>станція</a:t>
            </a:r>
            <a:r>
              <a:rPr lang="ru-RU" sz="2800" dirty="0" smtClean="0">
                <a:solidFill>
                  <a:schemeClr val="bg1"/>
                </a:solidFill>
              </a:rPr>
              <a:t> «</a:t>
            </a:r>
            <a:r>
              <a:rPr lang="ru-RU" sz="2800" dirty="0" err="1" smtClean="0">
                <a:solidFill>
                  <a:schemeClr val="bg1"/>
                </a:solidFill>
              </a:rPr>
              <a:t>Академік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Вернадський</a:t>
            </a:r>
            <a:r>
              <a:rPr lang="ru-RU" sz="2800" dirty="0" smtClean="0">
                <a:solidFill>
                  <a:schemeClr val="bg1"/>
                </a:solidFill>
              </a:rPr>
              <a:t>», </a:t>
            </a:r>
            <a:r>
              <a:rPr lang="ru-RU" sz="2800" dirty="0" err="1" smtClean="0">
                <a:solidFill>
                  <a:schemeClr val="bg1"/>
                </a:solidFill>
              </a:rPr>
              <a:t>розташована</a:t>
            </a:r>
            <a:r>
              <a:rPr lang="ru-RU" sz="2800" dirty="0" smtClean="0">
                <a:solidFill>
                  <a:schemeClr val="bg1"/>
                </a:solidFill>
              </a:rPr>
              <a:t> на </a:t>
            </a:r>
            <a:r>
              <a:rPr lang="ru-RU" sz="2800" dirty="0" err="1" smtClean="0">
                <a:solidFill>
                  <a:schemeClr val="bg1"/>
                </a:solidFill>
              </a:rPr>
              <a:t>острові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Галіндез</a:t>
            </a:r>
            <a:r>
              <a:rPr lang="ru-RU" sz="2800" dirty="0" smtClean="0">
                <a:solidFill>
                  <a:schemeClr val="bg1"/>
                </a:solidFill>
              </a:rPr>
              <a:t> за </a:t>
            </a:r>
            <a:r>
              <a:rPr lang="ru-RU" sz="2800" dirty="0" err="1" smtClean="0">
                <a:solidFill>
                  <a:schemeClr val="bg1"/>
                </a:solidFill>
              </a:rPr>
              <a:t>дев’ять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кілометрів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від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західного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узбережжя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Антарктичного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півострова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Першим </a:t>
            </a:r>
            <a:r>
              <a:rPr lang="ru-RU" sz="2800" dirty="0" err="1" smtClean="0">
                <a:solidFill>
                  <a:schemeClr val="bg1"/>
                </a:solidFill>
              </a:rPr>
              <a:t>українцем</a:t>
            </a:r>
            <a:r>
              <a:rPr lang="ru-RU" sz="2800" dirty="0" smtClean="0">
                <a:solidFill>
                  <a:schemeClr val="bg1"/>
                </a:solidFill>
              </a:rPr>
              <a:t>, </a:t>
            </a:r>
            <a:r>
              <a:rPr lang="ru-RU" sz="2800" dirty="0" err="1" smtClean="0">
                <a:solidFill>
                  <a:schemeClr val="bg1"/>
                </a:solidFill>
              </a:rPr>
              <a:t>який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потрапив</a:t>
            </a:r>
            <a:r>
              <a:rPr lang="ru-RU" sz="2800" dirty="0" smtClean="0">
                <a:solidFill>
                  <a:schemeClr val="bg1"/>
                </a:solidFill>
              </a:rPr>
              <a:t> у Антарктиду, </a:t>
            </a:r>
            <a:r>
              <a:rPr lang="ru-RU" sz="2800" dirty="0" err="1" smtClean="0">
                <a:solidFill>
                  <a:schemeClr val="bg1"/>
                </a:solidFill>
              </a:rPr>
              <a:t>був</a:t>
            </a:r>
            <a:r>
              <a:rPr lang="ru-RU" sz="2800" dirty="0" smtClean="0">
                <a:solidFill>
                  <a:schemeClr val="bg1"/>
                </a:solidFill>
              </a:rPr>
              <a:t> Антон Омельченко родом </a:t>
            </a:r>
            <a:r>
              <a:rPr lang="ru-RU" sz="2800" dirty="0" err="1" smtClean="0">
                <a:solidFill>
                  <a:schemeClr val="bg1"/>
                </a:solidFill>
              </a:rPr>
              <a:t>із</a:t>
            </a:r>
            <a:r>
              <a:rPr lang="ru-RU" sz="2800" dirty="0" smtClean="0">
                <a:solidFill>
                  <a:schemeClr val="bg1"/>
                </a:solidFill>
              </a:rPr>
              <a:t> с. </a:t>
            </a:r>
            <a:r>
              <a:rPr lang="ru-RU" sz="2800" dirty="0" err="1" smtClean="0">
                <a:solidFill>
                  <a:schemeClr val="bg1"/>
                </a:solidFill>
              </a:rPr>
              <a:t>Батьків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Полтавської</a:t>
            </a:r>
            <a:r>
              <a:rPr lang="ru-RU" sz="2800" dirty="0" smtClean="0">
                <a:solidFill>
                  <a:schemeClr val="bg1"/>
                </a:solidFill>
              </a:rPr>
              <a:t> обл., </a:t>
            </a:r>
            <a:r>
              <a:rPr lang="ru-RU" sz="2800" dirty="0" err="1" smtClean="0">
                <a:solidFill>
                  <a:schemeClr val="bg1"/>
                </a:solidFill>
              </a:rPr>
              <a:t>який</a:t>
            </a:r>
            <a:r>
              <a:rPr lang="ru-RU" sz="2800" dirty="0" smtClean="0">
                <a:solidFill>
                  <a:schemeClr val="bg1"/>
                </a:solidFill>
              </a:rPr>
              <a:t> брав участь у </a:t>
            </a:r>
            <a:r>
              <a:rPr lang="ru-RU" sz="2800" dirty="0" err="1" smtClean="0">
                <a:solidFill>
                  <a:schemeClr val="bg1"/>
                </a:solidFill>
              </a:rPr>
              <a:t>відомій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експедиції</a:t>
            </a:r>
            <a:r>
              <a:rPr lang="ru-RU" sz="2800" dirty="0" smtClean="0">
                <a:solidFill>
                  <a:schemeClr val="bg1"/>
                </a:solidFill>
              </a:rPr>
              <a:t> Роберта Скотта 1911 року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endParaRPr lang="ru-RU" dirty="0"/>
          </a:p>
        </p:txBody>
      </p:sp>
      <p:pic>
        <p:nvPicPr>
          <p:cNvPr id="117762" name="Picture 2" descr="http://meest-online.com/wp-content/uploads/2012/03/132372562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24119"/>
            <a:ext cx="5572132" cy="4333881"/>
          </a:xfrm>
          <a:prstGeom prst="rect">
            <a:avLst/>
          </a:prstGeom>
          <a:noFill/>
        </p:spPr>
      </p:pic>
      <p:pic>
        <p:nvPicPr>
          <p:cNvPr id="117764" name="Picture 4" descr="http://ukranews.com/uploads/news/2015/03/31/17/89403c9c228fc8476be719f7e0148d5787744e9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57166"/>
            <a:ext cx="3500430" cy="15911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</p:spPr>
        <p:txBody>
          <a:bodyPr>
            <a:normAutofit fontScale="90000"/>
          </a:bodyPr>
          <a:lstStyle/>
          <a:p>
            <a:r>
              <a:rPr lang="uk-UA" b="1" dirty="0"/>
              <a:t>Богомолець Олександр Олександрович </a:t>
            </a:r>
            <a:r>
              <a:rPr lang="uk-UA" b="1" dirty="0" smtClean="0"/>
              <a:t>(24.05.1881-19.07.1946)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4929222" cy="4929222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uk-UA" sz="3300" dirty="0" smtClean="0"/>
              <a:t>Український учений-патофізіолог. Основоположник української школи патофізіології, ендокринології і геронтології, організатор української науки.</a:t>
            </a:r>
          </a:p>
          <a:p>
            <a:pPr marL="0" indent="0" algn="just">
              <a:buNone/>
            </a:pPr>
            <a:r>
              <a:rPr lang="uk-UA" sz="3300" dirty="0" smtClean="0"/>
              <a:t>Засновник перших в Росії і Україні науково-дослідних закладів медичного профілю.</a:t>
            </a:r>
          </a:p>
          <a:p>
            <a:pPr marL="0" indent="0" algn="just">
              <a:buNone/>
            </a:pPr>
            <a:r>
              <a:rPr lang="uk-UA" sz="3300" dirty="0" smtClean="0"/>
              <a:t>Очолював створені ним Інститут експериментальної біології та патології та Інститут клінічної фізіології АН УРСР. Опрацював ефективну методику впливу на сполучну тканину за допомогою винайденої ним </a:t>
            </a:r>
            <a:r>
              <a:rPr lang="uk-UA" sz="3300" dirty="0" err="1" smtClean="0"/>
              <a:t>антиретикулярної</a:t>
            </a:r>
            <a:r>
              <a:rPr lang="uk-UA" sz="3300" dirty="0" smtClean="0"/>
              <a:t> цитотоксичної сироватки, відомої у цілому світі як стимулятор функцій сполучної тканини.</a:t>
            </a:r>
          </a:p>
          <a:p>
            <a:pPr marL="0" indent="0" algn="just">
              <a:buNone/>
            </a:pPr>
            <a:r>
              <a:rPr lang="uk-UA" sz="3300" dirty="0" smtClean="0"/>
              <a:t>Автор численних праць з ендокринології, порушення обміну речовин,імунітету та алергії, раку, старіння організму тощо.</a:t>
            </a:r>
          </a:p>
          <a:p>
            <a:endParaRPr lang="uk-UA" dirty="0"/>
          </a:p>
        </p:txBody>
      </p:sp>
      <p:pic>
        <p:nvPicPr>
          <p:cNvPr id="16386" name="Picture 2" descr="Богомолець 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857364"/>
            <a:ext cx="3107552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947060"/>
          </a:xfrm>
        </p:spPr>
        <p:txBody>
          <a:bodyPr>
            <a:normAutofit fontScale="90000"/>
          </a:bodyPr>
          <a:lstStyle/>
          <a:p>
            <a:pPr algn="r"/>
            <a:r>
              <a:rPr lang="uk-UA" dirty="0" smtClean="0"/>
              <a:t>НМУ </a:t>
            </a:r>
            <a:r>
              <a:rPr lang="uk-UA" dirty="0" err="1" smtClean="0"/>
              <a:t>ім.О.Богомольця</a:t>
            </a:r>
            <a:r>
              <a:rPr lang="uk-UA" dirty="0" smtClean="0"/>
              <a:t> та </a:t>
            </a:r>
            <a:r>
              <a:rPr lang="uk-UA" dirty="0" err="1" smtClean="0"/>
              <a:t>пам</a:t>
            </a:r>
            <a:r>
              <a:rPr lang="uk-UA" sz="4400" dirty="0" err="1" smtClean="0"/>
              <a:t>ятник</a:t>
            </a:r>
            <a:r>
              <a:rPr lang="uk-UA" sz="4400" dirty="0" smtClean="0"/>
              <a:t> Богомольцю, встановлений на території університету</a:t>
            </a:r>
            <a:endParaRPr lang="ru-RU" dirty="0"/>
          </a:p>
        </p:txBody>
      </p:sp>
      <p:pic>
        <p:nvPicPr>
          <p:cNvPr id="118786" name="Picture 2" descr="http://maps.interesniy.kiev.ua/s/ithumb/streets/pobedy-prospekt/pamyatnik-bogomoltsu-a_a/25902_1281428286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71720"/>
            <a:ext cx="4286280" cy="4286280"/>
          </a:xfrm>
          <a:prstGeom prst="rect">
            <a:avLst/>
          </a:prstGeom>
          <a:noFill/>
        </p:spPr>
      </p:pic>
      <p:pic>
        <p:nvPicPr>
          <p:cNvPr id="118788" name="Picture 4" descr="http://maps.interesniy.kiev.ua/s/i/streets/pobedy-prospekt/pamyatnik-bogomoltsu-a_a/26818_1289473897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036215"/>
            <a:ext cx="3762380" cy="28217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/>
              <a:t>Заболотний Данило Кирилович</a:t>
            </a:r>
            <a:br>
              <a:rPr lang="uk-UA" b="1" dirty="0"/>
            </a:br>
            <a:r>
              <a:rPr lang="uk-UA" b="1" dirty="0" smtClean="0"/>
              <a:t>(28.12.1866-16.12.1929)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043494" cy="4525963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  <a:tabLst>
                <a:tab pos="0" algn="l"/>
              </a:tabLst>
            </a:pPr>
            <a:r>
              <a:rPr lang="uk-UA" dirty="0" smtClean="0"/>
              <a:t>Мікробіолог </a:t>
            </a:r>
            <a:r>
              <a:rPr lang="uk-UA" dirty="0"/>
              <a:t>та епідеміолог, президент АН </a:t>
            </a:r>
            <a:r>
              <a:rPr lang="uk-UA" dirty="0" smtClean="0"/>
              <a:t>УРСР, засновник Інституту мікробіології та епідеміології в Києві. </a:t>
            </a:r>
            <a:r>
              <a:rPr lang="uk-UA" dirty="0"/>
              <a:t>Вивчав вогнища чуми, холери, а також збудників сифілісу й дифтерії, газової гангрени, дизентерії, черевного і висипного тифу.</a:t>
            </a:r>
            <a:endParaRPr lang="ru-RU" dirty="0"/>
          </a:p>
          <a:p>
            <a:endParaRPr lang="uk-UA" dirty="0"/>
          </a:p>
        </p:txBody>
      </p:sp>
      <p:pic>
        <p:nvPicPr>
          <p:cNvPr id="17410" name="Picture 2" descr="Заболотний Данил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785926"/>
            <a:ext cx="2786082" cy="39673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67494"/>
            <a:ext cx="8043890" cy="1947060"/>
          </a:xfrm>
        </p:spPr>
        <p:txBody>
          <a:bodyPr>
            <a:normAutofit fontScale="90000"/>
          </a:bodyPr>
          <a:lstStyle/>
          <a:p>
            <a:pPr algn="r"/>
            <a:r>
              <a:rPr lang="uk-UA" dirty="0" smtClean="0"/>
              <a:t>У 1893 році провів на собі  живу холерну культуру, чим довів ефективність щеплення</a:t>
            </a:r>
            <a:endParaRPr lang="ru-RU" dirty="0"/>
          </a:p>
        </p:txBody>
      </p:sp>
      <p:pic>
        <p:nvPicPr>
          <p:cNvPr id="119810" name="Picture 2" descr="Картинки по запросу заболотний данило кирилови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29225" y="3571876"/>
            <a:ext cx="3814775" cy="2865561"/>
          </a:xfrm>
          <a:prstGeom prst="rect">
            <a:avLst/>
          </a:prstGeom>
          <a:noFill/>
        </p:spPr>
      </p:pic>
      <p:pic>
        <p:nvPicPr>
          <p:cNvPr id="119812" name="Picture 4" descr="http://neboley.com.ua/img/news/Zabolotny%5b78695%5d(300x225)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57430"/>
            <a:ext cx="4953035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/>
              <a:t>Мечников </a:t>
            </a:r>
            <a:r>
              <a:rPr lang="uk-UA" b="1" dirty="0" smtClean="0"/>
              <a:t>Ілля Ілліч</a:t>
            </a:r>
            <a:br>
              <a:rPr lang="uk-UA" b="1" dirty="0" smtClean="0"/>
            </a:br>
            <a:r>
              <a:rPr lang="uk-UA" b="1" dirty="0" smtClean="0"/>
              <a:t>(15.05.1845-15.07.1916)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5143536" cy="5043510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  <a:tabLst>
                <a:tab pos="88900" algn="l"/>
              </a:tabLst>
            </a:pPr>
            <a:r>
              <a:rPr lang="uk-UA" dirty="0" smtClean="0"/>
              <a:t>Автор </a:t>
            </a:r>
            <a:r>
              <a:rPr lang="uk-UA" dirty="0"/>
              <a:t>теорії клітинного імунітету, основоположник ембріології, мікробіології, лауреат Нобелівської премії в 1908 році.</a:t>
            </a:r>
            <a:endParaRPr lang="ru-RU" dirty="0"/>
          </a:p>
          <a:p>
            <a:pPr marL="0" indent="0" algn="just">
              <a:buNone/>
              <a:tabLst>
                <a:tab pos="88900" algn="l"/>
              </a:tabLst>
            </a:pPr>
            <a:r>
              <a:rPr lang="ru-RU" dirty="0" err="1"/>
              <a:t>Розробив</a:t>
            </a:r>
            <a:r>
              <a:rPr lang="ru-RU" dirty="0"/>
              <a:t> </a:t>
            </a:r>
            <a:r>
              <a:rPr lang="ru-RU" dirty="0" err="1"/>
              <a:t>теорії</a:t>
            </a:r>
            <a:r>
              <a:rPr lang="ru-RU" dirty="0"/>
              <a:t> </a:t>
            </a:r>
            <a:r>
              <a:rPr lang="ru-RU" dirty="0" err="1"/>
              <a:t>зародкових</a:t>
            </a:r>
            <a:r>
              <a:rPr lang="ru-RU" dirty="0"/>
              <a:t> </a:t>
            </a:r>
            <a:r>
              <a:rPr lang="ru-RU" dirty="0" err="1"/>
              <a:t>листків</a:t>
            </a:r>
            <a:r>
              <a:rPr lang="ru-RU" dirty="0"/>
              <a:t>, </a:t>
            </a:r>
            <a:r>
              <a:rPr lang="ru-RU" dirty="0" err="1"/>
              <a:t>походження</a:t>
            </a:r>
            <a:r>
              <a:rPr lang="ru-RU" dirty="0"/>
              <a:t> </a:t>
            </a:r>
            <a:r>
              <a:rPr lang="ru-RU" dirty="0" err="1"/>
              <a:t>багатоклітинних</a:t>
            </a:r>
            <a:r>
              <a:rPr lang="ru-RU" dirty="0"/>
              <a:t> </a:t>
            </a:r>
            <a:r>
              <a:rPr lang="ru-RU" dirty="0" err="1"/>
              <a:t>організмів</a:t>
            </a:r>
            <a:r>
              <a:rPr lang="ru-RU" dirty="0"/>
              <a:t>.</a:t>
            </a:r>
          </a:p>
          <a:p>
            <a:pPr marL="0" indent="0" algn="just">
              <a:buNone/>
              <a:tabLst>
                <a:tab pos="88900" algn="l"/>
              </a:tabLst>
            </a:pPr>
            <a:r>
              <a:rPr lang="ru-RU" dirty="0" err="1"/>
              <a:t>Відкрив</a:t>
            </a:r>
            <a:r>
              <a:rPr lang="ru-RU" dirty="0"/>
              <a:t> </a:t>
            </a:r>
            <a:r>
              <a:rPr lang="ru-RU" dirty="0" err="1"/>
              <a:t>явище</a:t>
            </a:r>
            <a:r>
              <a:rPr lang="ru-RU" dirty="0"/>
              <a:t> фагоцитозу, </a:t>
            </a:r>
            <a:r>
              <a:rPr lang="ru-RU" dirty="0" err="1"/>
              <a:t>розробив</a:t>
            </a:r>
            <a:r>
              <a:rPr lang="ru-RU" dirty="0"/>
              <a:t> </a:t>
            </a:r>
            <a:r>
              <a:rPr lang="ru-RU" dirty="0" err="1"/>
              <a:t>фагоцитарну</a:t>
            </a:r>
            <a:r>
              <a:rPr lang="ru-RU" dirty="0"/>
              <a:t> </a:t>
            </a:r>
            <a:r>
              <a:rPr lang="ru-RU" dirty="0" err="1"/>
              <a:t>теорію</a:t>
            </a:r>
            <a:r>
              <a:rPr lang="ru-RU" dirty="0"/>
              <a:t> </a:t>
            </a:r>
            <a:r>
              <a:rPr lang="ru-RU" dirty="0" err="1"/>
              <a:t>імунітету</a:t>
            </a:r>
            <a:r>
              <a:rPr lang="ru-RU" dirty="0"/>
              <a:t> (1883).</a:t>
            </a:r>
          </a:p>
          <a:p>
            <a:endParaRPr lang="uk-UA" dirty="0"/>
          </a:p>
        </p:txBody>
      </p:sp>
      <p:pic>
        <p:nvPicPr>
          <p:cNvPr id="18434" name="Picture 2" descr="Ilya Mechnikov nob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857364"/>
            <a:ext cx="2928958" cy="41423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487</TotalTime>
  <Words>389</Words>
  <Application>Microsoft Office PowerPoint</Application>
  <PresentationFormat>Экран (4:3)</PresentationFormat>
  <Paragraphs>50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Яркая</vt:lpstr>
      <vt:lpstr>Видатні вчені-біологи України</vt:lpstr>
      <vt:lpstr>Бец Володимир Олексійович (26.04.1834-12.10.1894) </vt:lpstr>
      <vt:lpstr>Вернадський Володимир Іванович (12.03.1863-6.01.1945)</vt:lpstr>
      <vt:lpstr>Українська  антарктична  експедиція</vt:lpstr>
      <vt:lpstr>Богомолець Олександр Олександрович (24.05.1881-19.07.1946)</vt:lpstr>
      <vt:lpstr>НМУ ім.О.Богомольця та памятник Богомольцю, встановлений на території університету</vt:lpstr>
      <vt:lpstr>Заболотний Данило Кирилович (28.12.1866-16.12.1929)</vt:lpstr>
      <vt:lpstr>У 1893 році провів на собі  живу холерну культуру, чим довів ефективність щеплення</vt:lpstr>
      <vt:lpstr>Мечников Ілля Ілліч (15.05.1845-15.07.1916)</vt:lpstr>
      <vt:lpstr>Слайд 10</vt:lpstr>
      <vt:lpstr>Палладін Олександр Володимирович (10.09.1885-06.12.1972)</vt:lpstr>
      <vt:lpstr>Українська школа біохіміків</vt:lpstr>
      <vt:lpstr>Сітько Сергій Пантелеймонович (1.04.1936) </vt:lpstr>
      <vt:lpstr>Ситько - МРТ</vt:lpstr>
      <vt:lpstr>Гамалія Микола Федорович (17.02.1859-29.03.1949)</vt:lpstr>
      <vt:lpstr>Холодний Микола Григорович (22.06.1882-4.05.1953)</vt:lpstr>
      <vt:lpstr>Липський Володимир Іполітович (11.03.1863-24.02.1937)</vt:lpstr>
      <vt:lpstr>Рослини, відкриті Липським: бук східний, перстач Алексєєнка </vt:lpstr>
      <vt:lpstr>Фомін Олександр Васильович (14.05.1867-16.10.1935)</vt:lpstr>
      <vt:lpstr>Навашин Сергій Гаврилович (14.12.1857-10.12.1930)</vt:lpstr>
      <vt:lpstr>Подвійне запліднення у квіткових рослин</vt:lpstr>
      <vt:lpstr>Гершензон Сергій Михайлович (11.02.1906-7.04.1998)</vt:lpstr>
      <vt:lpstr>1939-1941рр – відкриття ДНК як носія спадкової інформації</vt:lpstr>
      <vt:lpstr>Шмальгаузен Іван Іванович (23.04.1884-7.10.1963)</vt:lpstr>
      <vt:lpstr>Чаговець Василь Юрійович (30.04.1873-19.05.1941) </vt:lpstr>
      <vt:lpstr>Чаговець Ростислав Всеволодович (21.09.1904-11.09.1982)</vt:lpstr>
      <vt:lpstr>Слайд 27</vt:lpstr>
      <vt:lpstr>Слайд 28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Видатні вчені-біологи України</dc:title>
  <dc:creator>Admin</dc:creator>
  <cp:lastModifiedBy>Admin</cp:lastModifiedBy>
  <cp:revision>45</cp:revision>
  <dcterms:created xsi:type="dcterms:W3CDTF">2016-01-14T15:28:53Z</dcterms:created>
  <dcterms:modified xsi:type="dcterms:W3CDTF">2016-06-01T13:21:19Z</dcterms:modified>
</cp:coreProperties>
</file>