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72" r:id="rId2"/>
    <p:sldId id="257" r:id="rId3"/>
    <p:sldId id="270" r:id="rId4"/>
    <p:sldId id="258" r:id="rId5"/>
    <p:sldId id="274" r:id="rId6"/>
    <p:sldId id="259" r:id="rId7"/>
    <p:sldId id="271" r:id="rId8"/>
    <p:sldId id="260" r:id="rId9"/>
    <p:sldId id="275" r:id="rId10"/>
    <p:sldId id="261" r:id="rId11"/>
    <p:sldId id="267" r:id="rId12"/>
    <p:sldId id="262" r:id="rId13"/>
    <p:sldId id="276" r:id="rId14"/>
    <p:sldId id="263" r:id="rId15"/>
    <p:sldId id="277" r:id="rId16"/>
    <p:sldId id="264" r:id="rId17"/>
    <p:sldId id="273" r:id="rId18"/>
    <p:sldId id="265" r:id="rId19"/>
    <p:sldId id="280" r:id="rId20"/>
    <p:sldId id="266" r:id="rId21"/>
    <p:sldId id="294" r:id="rId22"/>
    <p:sldId id="278" r:id="rId23"/>
    <p:sldId id="279" r:id="rId24"/>
    <p:sldId id="281" r:id="rId25"/>
    <p:sldId id="295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309" r:id="rId34"/>
    <p:sldId id="289" r:id="rId35"/>
    <p:sldId id="296" r:id="rId36"/>
    <p:sldId id="290" r:id="rId37"/>
    <p:sldId id="297" r:id="rId38"/>
    <p:sldId id="291" r:id="rId39"/>
    <p:sldId id="293" r:id="rId40"/>
    <p:sldId id="292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11" r:id="rId53"/>
    <p:sldId id="310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115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50618-ACB5-44C3-BA65-B6F8A9235DFE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C15BAF-C2E7-488D-94E1-8CA78DBF52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505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15BAF-C2E7-488D-94E1-8CA78DBF526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C15BAF-C2E7-488D-94E1-8CA78DBF5261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0.xml"/><Relationship Id="rId18" Type="http://schemas.openxmlformats.org/officeDocument/2006/relationships/slide" Target="slide28.xml"/><Relationship Id="rId26" Type="http://schemas.openxmlformats.org/officeDocument/2006/relationships/slide" Target="slide20.xml"/><Relationship Id="rId3" Type="http://schemas.openxmlformats.org/officeDocument/2006/relationships/image" Target="../media/image1.png"/><Relationship Id="rId21" Type="http://schemas.openxmlformats.org/officeDocument/2006/relationships/slide" Target="slide8.xml"/><Relationship Id="rId7" Type="http://schemas.openxmlformats.org/officeDocument/2006/relationships/slide" Target="slide38.xml"/><Relationship Id="rId12" Type="http://schemas.openxmlformats.org/officeDocument/2006/relationships/slide" Target="slide48.xml"/><Relationship Id="rId17" Type="http://schemas.openxmlformats.org/officeDocument/2006/relationships/slide" Target="slide34.xml"/><Relationship Id="rId25" Type="http://schemas.openxmlformats.org/officeDocument/2006/relationships/slide" Target="slide32.xml"/><Relationship Id="rId2" Type="http://schemas.openxmlformats.org/officeDocument/2006/relationships/notesSlide" Target="../notesSlides/notesSlide1.xml"/><Relationship Id="rId16" Type="http://schemas.openxmlformats.org/officeDocument/2006/relationships/slide" Target="slide18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11" Type="http://schemas.openxmlformats.org/officeDocument/2006/relationships/slide" Target="slide40.xml"/><Relationship Id="rId24" Type="http://schemas.openxmlformats.org/officeDocument/2006/relationships/slide" Target="slide26.xml"/><Relationship Id="rId5" Type="http://schemas.openxmlformats.org/officeDocument/2006/relationships/slide" Target="slide44.xml"/><Relationship Id="rId15" Type="http://schemas.openxmlformats.org/officeDocument/2006/relationships/slide" Target="slide30.xml"/><Relationship Id="rId23" Type="http://schemas.openxmlformats.org/officeDocument/2006/relationships/slide" Target="slide42.xml"/><Relationship Id="rId28" Type="http://schemas.openxmlformats.org/officeDocument/2006/relationships/slide" Target="slide50.xml"/><Relationship Id="rId10" Type="http://schemas.openxmlformats.org/officeDocument/2006/relationships/slide" Target="slide12.xml"/><Relationship Id="rId19" Type="http://schemas.openxmlformats.org/officeDocument/2006/relationships/slide" Target="slide16.xml"/><Relationship Id="rId4" Type="http://schemas.openxmlformats.org/officeDocument/2006/relationships/slide" Target="slide2.xml"/><Relationship Id="rId9" Type="http://schemas.openxmlformats.org/officeDocument/2006/relationships/slide" Target="slide24.xml"/><Relationship Id="rId14" Type="http://schemas.openxmlformats.org/officeDocument/2006/relationships/slide" Target="slide46.xml"/><Relationship Id="rId22" Type="http://schemas.openxmlformats.org/officeDocument/2006/relationships/slide" Target="slide22.xml"/><Relationship Id="rId27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56732"/>
            <a:ext cx="9654777" cy="7428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700934"/>
              </p:ext>
            </p:extLst>
          </p:nvPr>
        </p:nvGraphicFramePr>
        <p:xfrm>
          <a:off x="395536" y="764704"/>
          <a:ext cx="8640963" cy="55484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0107"/>
                <a:gridCol w="960107"/>
                <a:gridCol w="960107"/>
                <a:gridCol w="960107"/>
                <a:gridCol w="960107"/>
                <a:gridCol w="960107"/>
                <a:gridCol w="960107"/>
                <a:gridCol w="960107"/>
                <a:gridCol w="960107"/>
              </a:tblGrid>
              <a:tr h="675075"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/>
                        <a:t>      </a:t>
                      </a:r>
                      <a:r>
                        <a:rPr lang="uk-UA" sz="1600" dirty="0" smtClean="0">
                          <a:hlinkClick r:id="rId4" action="ppaction://hlinksldjump"/>
                        </a:rPr>
                        <a:t>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   </a:t>
                      </a:r>
                      <a:r>
                        <a:rPr lang="uk-UA" sz="1600" dirty="0" smtClean="0">
                          <a:hlinkClick r:id="rId5" action="ppaction://hlinksldjump"/>
                        </a:rPr>
                        <a:t>13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</a:t>
                      </a:r>
                      <a:r>
                        <a:rPr lang="uk-UA" sz="1600" dirty="0" smtClean="0">
                          <a:hlinkClick r:id="rId6" action="ppaction://hlinksldjump"/>
                        </a:rPr>
                        <a:t>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7" action="ppaction://hlinksldjump"/>
                        </a:rPr>
                        <a:t>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>
                          <a:hlinkClick r:id="rId8" action="ppaction://hlinksldjump"/>
                        </a:rPr>
                        <a:t>11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9" action="ppaction://hlinksldjump"/>
                        </a:rPr>
                        <a:t>         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</a:t>
                      </a:r>
                    </a:p>
                    <a:p>
                      <a:r>
                        <a:rPr lang="uk-UA" sz="1600" dirty="0" smtClean="0"/>
                        <a:t>          </a:t>
                      </a:r>
                      <a:r>
                        <a:rPr lang="uk-UA" sz="1600" dirty="0" smtClean="0">
                          <a:hlinkClick r:id="rId10" action="ppaction://hlinksldjump"/>
                        </a:rPr>
                        <a:t>4</a:t>
                      </a:r>
                      <a:r>
                        <a:rPr lang="uk-UA" sz="1600" dirty="0" smtClean="0"/>
                        <a:t>                           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</a:t>
                      </a:r>
                    </a:p>
                    <a:p>
                      <a:r>
                        <a:rPr lang="uk-UA" sz="1600" dirty="0" smtClean="0"/>
                        <a:t>       </a:t>
                      </a:r>
                      <a:r>
                        <a:rPr lang="uk-UA" sz="1600" dirty="0" smtClean="0">
                          <a:hlinkClick r:id="rId11" action="ppaction://hlinksldjump"/>
                        </a:rPr>
                        <a:t>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12" action="ppaction://hlinksldjump"/>
                        </a:rPr>
                        <a:t>12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 </a:t>
                      </a:r>
                      <a:r>
                        <a:rPr lang="uk-UA" sz="1600" dirty="0" smtClean="0">
                          <a:hlinkClick r:id="rId13" action="ppaction://hlinksldjump"/>
                        </a:rPr>
                        <a:t> 14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</a:t>
                      </a:r>
                      <a:r>
                        <a:rPr lang="uk-UA" sz="1600" dirty="0" smtClean="0">
                          <a:hlinkClick r:id="rId14" action="ppaction://hlinksldjump"/>
                        </a:rPr>
                        <a:t>21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/>
                        <a:t>   </a:t>
                      </a:r>
                      <a:r>
                        <a:rPr lang="uk-UA" sz="1600" dirty="0" smtClean="0">
                          <a:hlinkClick r:id="rId15" action="ppaction://hlinksldjump"/>
                        </a:rPr>
                        <a:t>22</a:t>
                      </a:r>
                      <a:endParaRPr lang="uk-UA" sz="1600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</a:t>
                      </a:r>
                      <a:r>
                        <a:rPr lang="uk-UA" sz="1600" dirty="0" smtClean="0">
                          <a:hlinkClick r:id="rId16" action="ppaction://hlinksldjump"/>
                        </a:rPr>
                        <a:t>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/>
                        <a:t>   </a:t>
                      </a:r>
                      <a:r>
                        <a:rPr lang="uk-UA" sz="1600" dirty="0" smtClean="0">
                          <a:hlinkClick r:id="rId17" action="ppaction://hlinksldjump"/>
                        </a:rPr>
                        <a:t>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endParaRPr lang="uk-UA" sz="1600" dirty="0" smtClean="0"/>
                    </a:p>
                    <a:p>
                      <a:r>
                        <a:rPr lang="uk-UA" sz="1600" dirty="0" smtClean="0">
                          <a:hlinkClick r:id="rId18" action="ppaction://hlinksldjump"/>
                        </a:rPr>
                        <a:t>8</a:t>
                      </a:r>
                      <a:endParaRPr lang="uk-U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19" action="ppaction://hlinksldjump"/>
                        </a:rPr>
                        <a:t>10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20" action="ppaction://hlinksldjump"/>
                        </a:rPr>
                        <a:t>   15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>
                          <a:hlinkClick r:id="rId21" action="ppaction://hlinksldjump"/>
                        </a:rPr>
                        <a:t>16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/>
                        <a:t>     </a:t>
                      </a:r>
                      <a:r>
                        <a:rPr lang="uk-UA" sz="1600" dirty="0" smtClean="0">
                          <a:hlinkClick r:id="rId22" action="ppaction://hlinksldjump"/>
                        </a:rPr>
                        <a:t>20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baseline="0" dirty="0" smtClean="0"/>
                        <a:t>         </a:t>
                      </a:r>
                      <a:r>
                        <a:rPr lang="uk-UA" sz="1600" baseline="0" dirty="0" smtClean="0">
                          <a:hlinkClick r:id="rId23" action="ppaction://hlinksldjump"/>
                        </a:rPr>
                        <a:t>18</a:t>
                      </a:r>
                      <a:endParaRPr lang="uk-U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 </a:t>
                      </a:r>
                    </a:p>
                    <a:p>
                      <a:r>
                        <a:rPr lang="uk-UA" sz="1600" baseline="0" dirty="0" smtClean="0">
                          <a:hlinkClick r:id="rId24" action="ppaction://hlinksldjump"/>
                        </a:rPr>
                        <a:t>        23</a:t>
                      </a:r>
                      <a:endParaRPr lang="uk-U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  </a:t>
                      </a:r>
                    </a:p>
                    <a:p>
                      <a:r>
                        <a:rPr lang="uk-UA" sz="1600" dirty="0" smtClean="0"/>
                        <a:t>         </a:t>
                      </a:r>
                      <a:r>
                        <a:rPr lang="uk-UA" sz="1600" dirty="0" smtClean="0">
                          <a:hlinkClick r:id="rId25" action="ppaction://hlinksldjump"/>
                        </a:rPr>
                        <a:t>24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rId26" action="ppaction://hlinksldjump"/>
                        </a:rPr>
                        <a:t>17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        </a:t>
                      </a:r>
                      <a:r>
                        <a:rPr lang="uk-UA" sz="1600" dirty="0" smtClean="0">
                          <a:hlinkClick r:id="rId27" action="ppaction://hlinksldjump"/>
                        </a:rPr>
                        <a:t>19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 smtClean="0"/>
                    </a:p>
                    <a:p>
                      <a:r>
                        <a:rPr lang="uk-UA" sz="1600" dirty="0" smtClean="0">
                          <a:hlinkClick r:id="rId28" action="ppaction://hlinksldjump"/>
                        </a:rPr>
                        <a:t>25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smtClean="0">
                          <a:hlinkClick r:id="" action="ppaction://hlinkshowjump?jump=lastslide"/>
                        </a:rPr>
                        <a:t>фінал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7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48681"/>
            <a:ext cx="66064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Бережний Анатолій Семенович</a:t>
            </a:r>
          </a:p>
          <a:p>
            <a:endParaRPr lang="uk-UA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Працював у галузі хімічних перетворень  силікатних оксидних систем, процесів виробництва вогнетривких матеріалів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uk-UA" sz="3200" b="1" dirty="0" smtClean="0"/>
              <a:t>Вкажіть </a:t>
            </a:r>
            <a:r>
              <a:rPr lang="uk-UA" sz="3200" b="1" dirty="0"/>
              <a:t>елемент </a:t>
            </a:r>
            <a:r>
              <a:rPr lang="uk-UA" sz="3200" b="1" dirty="0" smtClean="0"/>
              <a:t>ПС</a:t>
            </a:r>
            <a:r>
              <a:rPr lang="uk-UA" sz="3200" b="1" dirty="0"/>
              <a:t>  другого періоду та четвертої </a:t>
            </a:r>
            <a:r>
              <a:rPr lang="uk-UA" sz="3200" b="1" dirty="0" smtClean="0"/>
              <a:t>групи</a:t>
            </a:r>
          </a:p>
          <a:p>
            <a:endParaRPr lang="uk-UA" sz="2800" b="1" dirty="0" smtClean="0"/>
          </a:p>
          <a:p>
            <a:r>
              <a:rPr lang="uk-UA" sz="2800" b="1" dirty="0" smtClean="0"/>
              <a:t>1 бал</a:t>
            </a:r>
            <a:endParaRPr lang="uk-UA" sz="2800" b="1" dirty="0"/>
          </a:p>
          <a:p>
            <a:pPr algn="r"/>
            <a:r>
              <a:rPr lang="uk-UA" sz="2000" b="1" dirty="0" smtClean="0">
                <a:hlinkClick r:id="" action="ppaction://hlinkshowjump?jump=nextslide"/>
              </a:rPr>
              <a:t>Відповідь</a:t>
            </a:r>
            <a:endParaRPr lang="ru-RU" sz="2000" b="1" dirty="0"/>
          </a:p>
        </p:txBody>
      </p:sp>
      <p:pic>
        <p:nvPicPr>
          <p:cNvPr id="3" name="Рисунок 2" descr="C:\Users\windows 7\Desktop\бережной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1584176" cy="1991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216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132856"/>
            <a:ext cx="28757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1643050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Карбон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61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642918"/>
            <a:ext cx="7143768" cy="610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Горбачевський</a:t>
            </a:r>
            <a:r>
              <a:rPr lang="uk-UA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Іван </a:t>
            </a:r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Якович</a:t>
            </a:r>
          </a:p>
          <a:p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интезував </a:t>
            </a: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дослідив сечову кислоту, добув її штучно і встановив роль сечової кислоти у живих організмах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/>
              <a:t>Вкажіть номер періоду та групи, у яких розташований елемент з електронною формулою 1</a:t>
            </a:r>
            <a:r>
              <a:rPr lang="en-US" sz="2800" b="1" dirty="0" smtClean="0"/>
              <a:t>S</a:t>
            </a:r>
            <a:r>
              <a:rPr lang="uk-UA" sz="2800" b="1" baseline="30000" dirty="0" smtClean="0"/>
              <a:t>2</a:t>
            </a:r>
            <a:r>
              <a:rPr lang="uk-UA" sz="2800" b="1" dirty="0" smtClean="0"/>
              <a:t>2</a:t>
            </a:r>
            <a:r>
              <a:rPr lang="en-US" sz="2800" b="1" dirty="0" smtClean="0"/>
              <a:t>S</a:t>
            </a:r>
            <a:r>
              <a:rPr lang="uk-UA" sz="2800" b="1" baseline="30000" dirty="0" smtClean="0"/>
              <a:t>2</a:t>
            </a:r>
            <a:r>
              <a:rPr lang="uk-UA" sz="2800" b="1" dirty="0" smtClean="0"/>
              <a:t>2Р</a:t>
            </a:r>
            <a:r>
              <a:rPr lang="uk-UA" sz="2800" b="1" baseline="30000" dirty="0" smtClean="0"/>
              <a:t>6</a:t>
            </a:r>
            <a:r>
              <a:rPr lang="uk-UA" sz="2800" b="1" dirty="0" smtClean="0"/>
              <a:t>3</a:t>
            </a:r>
            <a:r>
              <a:rPr lang="en-US" sz="2800" b="1" dirty="0" smtClean="0"/>
              <a:t>S</a:t>
            </a:r>
            <a:r>
              <a:rPr lang="uk-UA" sz="2800" b="1" baseline="30000" dirty="0" smtClean="0"/>
              <a:t>2</a:t>
            </a:r>
            <a:r>
              <a:rPr lang="uk-UA" sz="2800" b="1" dirty="0" smtClean="0"/>
              <a:t>3Р</a:t>
            </a:r>
            <a:r>
              <a:rPr lang="uk-UA" sz="2800" b="1" baseline="30000" dirty="0" smtClean="0"/>
              <a:t>3</a:t>
            </a:r>
          </a:p>
          <a:p>
            <a:endParaRPr lang="uk-UA" sz="2800" b="1" baseline="30000" dirty="0"/>
          </a:p>
          <a:p>
            <a:endParaRPr lang="uk-UA" sz="2800" b="1" baseline="30000" dirty="0" smtClean="0"/>
          </a:p>
          <a:p>
            <a:endParaRPr lang="uk-UA" sz="2800" b="1" baseline="30000" dirty="0"/>
          </a:p>
          <a:p>
            <a:endParaRPr lang="uk-UA" sz="2800" b="1" baseline="30000" dirty="0" smtClean="0"/>
          </a:p>
          <a:p>
            <a:r>
              <a:rPr lang="uk-UA" sz="2800" b="1" baseline="30000" dirty="0" smtClean="0"/>
              <a:t>     </a:t>
            </a:r>
            <a:r>
              <a:rPr lang="uk-UA" sz="3200" b="1" baseline="30000" dirty="0" smtClean="0"/>
              <a:t>1 бал                                                   </a:t>
            </a:r>
            <a:r>
              <a:rPr lang="uk-UA" sz="3200" b="1" dirty="0" smtClean="0"/>
              <a:t>  </a:t>
            </a:r>
            <a:r>
              <a:rPr lang="uk-UA" sz="2800" b="1" baseline="30000" dirty="0" smtClean="0">
                <a:hlinkClick r:id="" action="ppaction://hlinkshowjump?jump=nextslide"/>
              </a:rPr>
              <a:t>Відповідь</a:t>
            </a:r>
            <a:endParaRPr lang="uk-UA" sz="2800" b="1" baseline="30000" dirty="0"/>
          </a:p>
          <a:p>
            <a:r>
              <a:rPr lang="uk-UA" sz="2800" b="1" dirty="0" smtClean="0"/>
              <a:t>             </a:t>
            </a:r>
            <a:endParaRPr lang="ru-RU" sz="2800" b="1" dirty="0"/>
          </a:p>
        </p:txBody>
      </p:sp>
      <p:pic>
        <p:nvPicPr>
          <p:cNvPr id="3" name="Рисунок 2" descr="C:\Users\windows 7\Desktop\0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1296144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7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988840"/>
            <a:ext cx="65933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128586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Фосфор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0691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0648"/>
            <a:ext cx="667848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Зелінський Микола Дмитрович </a:t>
            </a:r>
            <a:endParaRPr lang="uk-UA" sz="32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 час першої світової війни, коли застосовувались хімічні бойові 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речовини, розробив </a:t>
            </a:r>
            <a:r>
              <a:rPr lang="uk-UA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противогаз</a:t>
            </a: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який допоміг зберегти життя тисячам солдатів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Відносна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молекулярна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маса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оксиду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елемента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другої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153.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елемент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бали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hlinkClick r:id="" action="ppaction://hlinkshowjump?jump=nextslide"/>
            </a:endParaRPr>
          </a:p>
          <a:p>
            <a:pPr algn="r"/>
            <a:r>
              <a:rPr lang="ru-RU" sz="2000" b="1" dirty="0" err="1" smtClean="0">
                <a:hlinkClick r:id="" action="ppaction://hlinkshowjump?jump=nextslide"/>
              </a:rPr>
              <a:t>Відповідь</a:t>
            </a:r>
            <a:endParaRPr lang="ru-RU" sz="2000" b="1" dirty="0"/>
          </a:p>
        </p:txBody>
      </p:sp>
      <p:pic>
        <p:nvPicPr>
          <p:cNvPr id="3" name="Рисунок 2" descr="C:\Users\windows 7\Desktop\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1512168" cy="1944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508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988840"/>
            <a:ext cx="258829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endParaRPr lang="uk-UA" dirty="0" smtClean="0">
              <a:hlinkClick r:id="" action="ppaction://hlinkshowjump?jump=firstslide"/>
            </a:endParaRPr>
          </a:p>
          <a:p>
            <a:pPr algn="r"/>
            <a:r>
              <a:rPr lang="uk-UA" sz="2800" dirty="0" smtClean="0">
                <a:hlinkClick r:id="" action="ppaction://hlinkshowjump?jump=firstslide"/>
              </a:rPr>
              <a:t>Назад</a:t>
            </a:r>
            <a:endParaRPr lang="uk-UA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178592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Барій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8129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260648"/>
            <a:ext cx="648072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Яцимирський</a:t>
            </a:r>
            <a:r>
              <a:rPr lang="uk-UA" sz="28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Костянтин </a:t>
            </a:r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Борисович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роводив </a:t>
            </a: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фундаментальні дослідження 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біологічні функції металів.</a:t>
            </a:r>
          </a:p>
          <a:p>
            <a:endParaRPr lang="uk-UA" dirty="0" smtClean="0"/>
          </a:p>
          <a:p>
            <a:endParaRPr lang="uk-UA" dirty="0"/>
          </a:p>
          <a:p>
            <a:endParaRPr lang="uk-UA" dirty="0"/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елемент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такими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даними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головній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підгрупі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відносна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молекулярна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маса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гідроксиду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дорівнює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74.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uk-UA" dirty="0" smtClean="0"/>
              <a:t>   </a:t>
            </a:r>
            <a:r>
              <a:rPr lang="uk-UA" sz="2400" b="1" dirty="0" smtClean="0"/>
              <a:t>4 бали                                                        </a:t>
            </a:r>
            <a:endParaRPr lang="uk-UA" b="1" dirty="0" smtClean="0"/>
          </a:p>
          <a:p>
            <a:endParaRPr lang="ru-RU" dirty="0"/>
          </a:p>
        </p:txBody>
      </p:sp>
      <p:pic>
        <p:nvPicPr>
          <p:cNvPr id="3" name="Рисунок 2" descr="C:\Users\windows 7\Desktop\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512168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6500826" y="5214950"/>
            <a:ext cx="13131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>
                <a:hlinkClick r:id="" action="ppaction://hlinkshowjump?jump=nextslide"/>
              </a:rPr>
              <a:t>Відповідь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8921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55777" y="1772816"/>
            <a:ext cx="5659561" cy="370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err="1" smtClean="0"/>
              <a:t>Са</a:t>
            </a:r>
            <a:r>
              <a:rPr lang="uk-UA" sz="3200" b="1" dirty="0"/>
              <a:t> </a:t>
            </a:r>
            <a:r>
              <a:rPr lang="uk-UA" sz="3200" b="1" dirty="0" smtClean="0"/>
              <a:t> Кальцій</a:t>
            </a:r>
          </a:p>
          <a:p>
            <a:endParaRPr lang="uk-UA" sz="3200" b="1" baseline="-25000" dirty="0"/>
          </a:p>
          <a:p>
            <a:endParaRPr lang="uk-UA" sz="3200" b="1" baseline="-25000" dirty="0" smtClean="0"/>
          </a:p>
          <a:p>
            <a:endParaRPr lang="uk-UA" sz="3200" b="1" baseline="-25000" dirty="0"/>
          </a:p>
          <a:p>
            <a:endParaRPr lang="uk-UA" sz="3200" b="1" baseline="-25000" dirty="0" smtClean="0"/>
          </a:p>
          <a:p>
            <a:endParaRPr lang="uk-UA" sz="3200" b="1" baseline="-25000" dirty="0"/>
          </a:p>
          <a:p>
            <a:endParaRPr lang="uk-UA" sz="3200" b="1" baseline="-25000" dirty="0" smtClean="0"/>
          </a:p>
          <a:p>
            <a:endParaRPr lang="uk-UA" sz="3200" b="1" baseline="-25000" dirty="0"/>
          </a:p>
          <a:p>
            <a:r>
              <a:rPr lang="uk-UA" sz="3200" b="1" baseline="-25000" dirty="0" smtClean="0"/>
              <a:t>                                                 </a:t>
            </a:r>
            <a:endParaRPr lang="uk-UA" sz="3200" b="1" baseline="-25000" dirty="0"/>
          </a:p>
          <a:p>
            <a:endParaRPr lang="uk-UA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00826" y="4572008"/>
            <a:ext cx="981079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baseline="-25000" dirty="0" smtClean="0">
                <a:hlinkClick r:id="" action="ppaction://hlinkshowjump?jump=firstslide"/>
              </a:rPr>
              <a:t>Назад</a:t>
            </a:r>
            <a:endParaRPr lang="uk-UA" sz="3200" b="1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194350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404664"/>
            <a:ext cx="635798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Щербаков Дмитро Іванович</a:t>
            </a:r>
          </a:p>
          <a:p>
            <a:pPr lvl="0"/>
            <a:endParaRPr lang="uk-UA" sz="28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 </a:t>
            </a:r>
            <a:r>
              <a:rPr lang="uk-UA" sz="20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наукові роботи присвячені геохімії рідкісних металів і радіоактивних </a:t>
            </a:r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</a:t>
            </a:r>
          </a:p>
          <a:p>
            <a:pPr lvl="0"/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Напишіть схему будови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йона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, електронну формулу і схему розподілу електронів по квантових комірках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 бали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458112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>
              <a:hlinkClick r:id="" action="ppaction://hlinkshowjump?jump=nextslide"/>
            </a:endParaRPr>
          </a:p>
          <a:p>
            <a:endParaRPr lang="uk-UA" dirty="0" smtClean="0">
              <a:hlinkClick r:id="" action="ppaction://hlinkshowjump?jump=nextslide"/>
            </a:endParaRPr>
          </a:p>
          <a:p>
            <a:pPr algn="r"/>
            <a:r>
              <a:rPr lang="uk-UA" dirty="0" smtClean="0">
                <a:hlinkClick r:id="" action="ppaction://hlinkshowjump?jump=nextslide"/>
              </a:rPr>
              <a:t>Відповідь</a:t>
            </a:r>
            <a:endParaRPr lang="ru-RU" dirty="0"/>
          </a:p>
        </p:txBody>
      </p:sp>
      <p:pic>
        <p:nvPicPr>
          <p:cNvPr id="4" name="Рисунок 3" descr="C:\Users\windows 7\Desktop\щерб(1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1728192" cy="23789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526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1928802"/>
            <a:ext cx="58579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b="1" dirty="0" smtClean="0"/>
          </a:p>
          <a:p>
            <a:endParaRPr lang="uk-UA" sz="3200" b="1" dirty="0" smtClean="0"/>
          </a:p>
          <a:p>
            <a:endParaRPr lang="uk-UA" sz="3200" b="1" dirty="0" smtClean="0"/>
          </a:p>
          <a:p>
            <a:r>
              <a:rPr lang="uk-UA" sz="3200" b="1" dirty="0" smtClean="0"/>
              <a:t>                                </a:t>
            </a:r>
            <a:r>
              <a:rPr lang="uk-UA" sz="2800" b="1" dirty="0" smtClean="0">
                <a:hlinkClick r:id="" action="ppaction://hlinkshowjump?jump=nextslide"/>
              </a:rPr>
              <a:t>Назад</a:t>
            </a:r>
            <a:endParaRPr lang="ru-RU" sz="2800" b="1" dirty="0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214546" y="1928802"/>
            <a:ext cx="307488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2Р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3Р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5365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Мацуревич</a:t>
            </a:r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Іполіт</a:t>
            </a:r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Купріянович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Працював в галузі органічного синтезу</a:t>
            </a:r>
          </a:p>
          <a:p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/>
              <a:t>Якому </a:t>
            </a:r>
            <a:r>
              <a:rPr lang="uk-UA" sz="3200" b="1" dirty="0"/>
              <a:t>елементу ПСЕ відповідає така електронна формула </a:t>
            </a:r>
            <a:r>
              <a:rPr lang="uk-UA" sz="3200" b="1" dirty="0" smtClean="0"/>
              <a:t>1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2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2Р</a:t>
            </a:r>
            <a:r>
              <a:rPr lang="uk-UA" sz="3200" b="1" baseline="30000" dirty="0" smtClean="0"/>
              <a:t>6</a:t>
            </a:r>
            <a:r>
              <a:rPr lang="uk-UA" sz="3200" b="1" dirty="0" smtClean="0"/>
              <a:t>3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3Р</a:t>
            </a:r>
            <a:r>
              <a:rPr lang="uk-UA" sz="3200" b="1" baseline="30000" dirty="0" smtClean="0"/>
              <a:t>2</a:t>
            </a:r>
            <a:endParaRPr lang="ru-RU" sz="3200" dirty="0" smtClean="0"/>
          </a:p>
          <a:p>
            <a:endParaRPr lang="uk-UA" sz="3200" b="1" baseline="30000" dirty="0" smtClean="0"/>
          </a:p>
          <a:p>
            <a:endParaRPr lang="uk-UA" sz="3200" b="1" baseline="30000" dirty="0"/>
          </a:p>
          <a:p>
            <a:endParaRPr lang="uk-UA" sz="3200" b="1" baseline="30000" dirty="0" smtClean="0"/>
          </a:p>
          <a:p>
            <a:endParaRPr lang="uk-UA" sz="3200" b="1" baseline="30000" dirty="0"/>
          </a:p>
          <a:p>
            <a:r>
              <a:rPr lang="uk-UA" sz="3600" b="1" baseline="30000" dirty="0" smtClean="0"/>
              <a:t>1 бал</a:t>
            </a:r>
          </a:p>
          <a:p>
            <a:pPr algn="r"/>
            <a:r>
              <a:rPr lang="uk-UA" sz="3200" b="1" baseline="30000" dirty="0" smtClean="0">
                <a:hlinkClick r:id="" action="ppaction://hlinkshowjump?jump=nextslide"/>
              </a:rPr>
              <a:t>Відповідь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938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9592" y="436022"/>
            <a:ext cx="7992888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Бурксер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Євгеній Самойлович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r>
              <a:rPr lang="uk-UA" sz="2000" b="1" i="1" baseline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Працював</a:t>
            </a:r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 питаннями радіоактивності природних об</a:t>
            </a:r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lang="uk-UA" sz="20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єктів</a:t>
            </a:r>
            <a:r>
              <a:rPr lang="uk-UA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геохімії мінеральних вод та лікувальних грязей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взаємодії 6,9 г лужного металу з водою виділився водень об’ємом  3,36 л. Визначте метал.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5 балів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11200" algn="l"/>
              </a:tabLst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9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84168" y="39330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23728" y="1124744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Натрій</a:t>
            </a:r>
            <a:endParaRPr lang="uk-U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20688"/>
            <a:ext cx="70317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Кірсанов Олександр Васильович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Відкрив реакцію прямого амінування карбонових кислот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Які елементи називають </a:t>
            </a: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-елементами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 наведіть приклади</a:t>
            </a: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1 бал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428736"/>
            <a:ext cx="68151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Елементи, в яких останній заповнюваний підрівень –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називають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-елементами.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Елементи І, ІІ групи, головної підгрупи. Наприклад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а, К,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firstslide"/>
              </a:rPr>
              <a:t>Назад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620688"/>
            <a:ext cx="71723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Середа Ярослав Іванович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присвячені технології нафтопереробки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Визначте положення атома Алюмінію у ПС та обчисліть число протонів, нейтронів та електронів</a:t>
            </a: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3 бали</a:t>
            </a: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508518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07704" y="836712"/>
            <a:ext cx="4824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р = 13</a:t>
            </a:r>
          </a:p>
          <a:p>
            <a:r>
              <a:rPr lang="en-US" sz="2800" b="1" dirty="0" smtClean="0"/>
              <a:t>n </a:t>
            </a:r>
            <a:r>
              <a:rPr lang="uk-UA" sz="2800" b="1" dirty="0" smtClean="0"/>
              <a:t>= 14</a:t>
            </a:r>
          </a:p>
          <a:p>
            <a:r>
              <a:rPr lang="uk-UA" sz="2800" b="1" dirty="0" smtClean="0"/>
              <a:t>е = 13</a:t>
            </a:r>
            <a:endParaRPr lang="uk-U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4969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Шека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Іван Арсенійович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праць з хімії комплексних сполук 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технології рідкісних елементів</a:t>
            </a: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Серед наведених електронних конфігурацій вкажіть ті, які не можуть існувати:</a:t>
            </a:r>
            <a:br>
              <a:rPr lang="uk-UA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1р</a:t>
            </a:r>
            <a:r>
              <a:rPr lang="uk-UA" sz="32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, Зр</a:t>
            </a:r>
            <a:r>
              <a:rPr lang="uk-UA" sz="3200" b="1" baseline="30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3р</a:t>
            </a:r>
            <a:r>
              <a:rPr lang="uk-UA" sz="32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,3р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Поясніть свій вибір.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бал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12879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1р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не можливо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Зр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6       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можливо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3р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2         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можливо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2        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можливо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3р</a:t>
            </a:r>
            <a:r>
              <a:rPr lang="uk-UA" sz="3200" b="1" baseline="30000" dirty="0" smtClean="0">
                <a:latin typeface="Times New Roman" pitchFamily="18" charset="0"/>
                <a:cs typeface="Times New Roman" pitchFamily="18" charset="0"/>
              </a:rPr>
              <a:t>7   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не можливо</a:t>
            </a: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firstslide"/>
              </a:rPr>
              <a:t>Назад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214422"/>
            <a:ext cx="73168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Яворський</a:t>
            </a:r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Володимир Полікарпович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присвячені хімії органічних </a:t>
            </a:r>
            <a:r>
              <a:rPr lang="uk-UA" sz="28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азотистоводневих</a:t>
            </a:r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кислот.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 визначити кількість 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енергетичних рівнів в атомі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1 бал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14488"/>
            <a:ext cx="83508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В якому періоді знаходиться атом,</a:t>
            </a:r>
          </a:p>
          <a:p>
            <a:r>
              <a:rPr lang="uk-UA" sz="3200" b="1" dirty="0" smtClean="0"/>
              <a:t> по стількох енергетичних рівнях</a:t>
            </a:r>
          </a:p>
          <a:p>
            <a:r>
              <a:rPr lang="uk-UA" sz="3200" b="1" dirty="0" smtClean="0"/>
              <a:t> розподіляються електрони</a:t>
            </a:r>
          </a:p>
          <a:p>
            <a:endParaRPr lang="uk-UA" sz="3200" b="1" dirty="0"/>
          </a:p>
          <a:p>
            <a:endParaRPr lang="uk-UA" sz="3200" b="1" dirty="0" smtClean="0"/>
          </a:p>
          <a:p>
            <a:endParaRPr lang="uk-UA" sz="3200" b="1" dirty="0"/>
          </a:p>
          <a:p>
            <a:endParaRPr lang="uk-UA" sz="3200" b="1" dirty="0" smtClean="0"/>
          </a:p>
          <a:p>
            <a:pPr algn="r"/>
            <a:r>
              <a:rPr lang="uk-UA" sz="2800" b="1" dirty="0" smtClean="0">
                <a:hlinkClick r:id="" action="ppaction://hlinkshowjump?jump=firstslide"/>
              </a:rPr>
              <a:t>Назад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27089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" action="ppaction://hlinkshowjump?jump=firstslide"/>
              </a:rPr>
              <a:t>Назад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1571604" y="1285860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Силіцій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6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8352" y="548680"/>
            <a:ext cx="734481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Бабічев Федір Семенович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Відкрив і дослідив реакцію алкілування метилових основ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Яка максимальна кількість електронів може перебувати на </a:t>
            </a:r>
          </a:p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-підрівні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1 бал</a:t>
            </a:r>
          </a:p>
          <a:p>
            <a:pPr algn="r"/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928802"/>
            <a:ext cx="631504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Десять</a:t>
            </a:r>
          </a:p>
          <a:p>
            <a:endParaRPr lang="uk-UA" sz="3600" b="1" dirty="0"/>
          </a:p>
          <a:p>
            <a:endParaRPr lang="uk-UA" sz="3600" b="1" dirty="0" smtClean="0"/>
          </a:p>
          <a:p>
            <a:endParaRPr lang="uk-UA" sz="3600" b="1" dirty="0"/>
          </a:p>
          <a:p>
            <a:endParaRPr lang="uk-UA" sz="3600" b="1" dirty="0" smtClean="0"/>
          </a:p>
          <a:p>
            <a:pPr algn="r"/>
            <a:r>
              <a:rPr lang="uk-UA" sz="2400" b="1" dirty="0" smtClean="0">
                <a:hlinkClick r:id="" action="ppaction://hlinkshowjump?jump=firstslide"/>
              </a:rPr>
              <a:t>Назад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6815680" cy="5655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Атрощенко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Василь Іванович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присвячені кінетиці хімічних процесів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Скільки протонів і нейтронів містить ядро атома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17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Nа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11</a:t>
            </a:r>
          </a:p>
          <a:p>
            <a:pPr>
              <a:lnSpc>
                <a:spcPts val="1700"/>
              </a:lnSpc>
            </a:pP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2 бали</a:t>
            </a:r>
          </a:p>
          <a:p>
            <a:pPr>
              <a:lnSpc>
                <a:spcPts val="1700"/>
              </a:lnSpc>
            </a:pP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700"/>
              </a:lnSpc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000" dirty="0" smtClean="0">
                <a:hlinkClick r:id="" action="ppaction://hlinkshowjump?jump=nextslide"/>
              </a:rPr>
              <a:t>Відповідь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000240"/>
            <a:ext cx="660250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Протонів – 11</a:t>
            </a:r>
          </a:p>
          <a:p>
            <a:endParaRPr lang="uk-UA" sz="3200" b="1" dirty="0" smtClean="0"/>
          </a:p>
          <a:p>
            <a:r>
              <a:rPr lang="uk-UA" sz="3200" b="1" dirty="0" smtClean="0"/>
              <a:t>Нейтронів – 12</a:t>
            </a:r>
          </a:p>
          <a:p>
            <a:endParaRPr lang="uk-UA" sz="2800" b="1" dirty="0" smtClean="0"/>
          </a:p>
          <a:p>
            <a:endParaRPr lang="uk-UA" sz="2800" b="1" dirty="0" smtClean="0"/>
          </a:p>
          <a:p>
            <a:endParaRPr lang="uk-UA" sz="2800" b="1" dirty="0" smtClean="0"/>
          </a:p>
          <a:p>
            <a:endParaRPr lang="uk-UA" sz="2800" b="1" dirty="0" smtClean="0"/>
          </a:p>
          <a:p>
            <a:r>
              <a:rPr lang="uk-UA" sz="2800" b="1" dirty="0" smtClean="0"/>
              <a:t>                                       </a:t>
            </a:r>
            <a:r>
              <a:rPr lang="uk-UA" sz="2800" b="1" dirty="0" smtClean="0">
                <a:hlinkClick r:id="" action="ppaction://hlinkshowjump?jump=firstslide"/>
              </a:rPr>
              <a:t>Назад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420888"/>
            <a:ext cx="77048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Напишіть схему будови атома Магнію, електронну формулу і схему розподілу електронів по квантових комірках</a:t>
            </a:r>
          </a:p>
          <a:p>
            <a:endParaRPr lang="uk-UA" sz="3200" b="1" dirty="0" smtClean="0"/>
          </a:p>
          <a:p>
            <a:endParaRPr lang="uk-UA" sz="3200" b="1" dirty="0" smtClean="0"/>
          </a:p>
          <a:p>
            <a:endParaRPr lang="uk-UA" sz="3200" b="1" dirty="0" smtClean="0"/>
          </a:p>
          <a:p>
            <a:r>
              <a:rPr lang="uk-UA" sz="3200" b="1" dirty="0" smtClean="0"/>
              <a:t>  </a:t>
            </a:r>
            <a:r>
              <a:rPr lang="uk-UA" sz="2800" b="1" i="1" dirty="0" smtClean="0"/>
              <a:t>3 бали                           </a:t>
            </a:r>
            <a:r>
              <a:rPr lang="uk-UA" sz="2400" b="1" dirty="0" smtClean="0">
                <a:hlinkClick r:id="" action="ppaction://hlinkshowjump?jump=nextslide"/>
              </a:rPr>
              <a:t>Відповідь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404664"/>
            <a:ext cx="82809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Шапошніков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Володимир Георгійович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з технології волокнистих речовин і хімічних барвників</a:t>
            </a:r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988840"/>
            <a:ext cx="644709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1538" y="1285860"/>
            <a:ext cx="51435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2Р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80724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Назаренко Василь Андрійович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з аналітичної хімії рідкісних елементів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Дайте  визначення  поняттю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“ізотопи”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. Наведіть приклади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2 бали                     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357298"/>
            <a:ext cx="6858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Різновиди атомів одного й того самого елемента, які мають однаковий заряд ядра, але різні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нуклонні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числа, називаються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ізотопами.</a:t>
            </a:r>
          </a:p>
          <a:p>
            <a:endParaRPr lang="uk-UA" sz="3200" b="1" dirty="0" smtClean="0">
              <a:solidFill>
                <a:srgbClr val="FF0000"/>
              </a:solidFill>
            </a:endParaRPr>
          </a:p>
          <a:p>
            <a:endParaRPr lang="uk-UA" sz="3200" b="1" dirty="0" smtClean="0">
              <a:solidFill>
                <a:srgbClr val="FF0000"/>
              </a:solidFill>
            </a:endParaRPr>
          </a:p>
          <a:p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                               </a:t>
            </a:r>
            <a:r>
              <a:rPr lang="uk-UA" sz="3200" b="1" dirty="0" smtClean="0">
                <a:hlinkClick r:id="" action="ppaction://hlinkshowjump?jump=firstslide"/>
              </a:rPr>
              <a:t>Назад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428868"/>
            <a:ext cx="72866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Відносна молекулярна маса оксиду елемента І групи дорівнює 144. Масова частка елемента в ньому – 88,89%. Укажіть елемент</a:t>
            </a:r>
          </a:p>
          <a:p>
            <a:endParaRPr lang="uk-UA" sz="3200" b="1" dirty="0" smtClean="0"/>
          </a:p>
          <a:p>
            <a:r>
              <a:rPr lang="uk-UA" sz="2400" b="1" i="1" dirty="0" smtClean="0"/>
              <a:t>5 балів</a:t>
            </a:r>
          </a:p>
          <a:p>
            <a:pPr algn="r"/>
            <a:r>
              <a:rPr lang="uk-UA" sz="3600" b="1" dirty="0" smtClean="0">
                <a:hlinkClick r:id="" action="ppaction://hlinkshowjump?jump=nextslide"/>
              </a:rPr>
              <a:t> </a:t>
            </a:r>
            <a:r>
              <a:rPr lang="uk-UA" sz="2400" b="1" dirty="0" smtClean="0">
                <a:hlinkClick r:id="" action="ppaction://hlinkshowjump?jump=nextslide"/>
              </a:rPr>
              <a:t>Відповідь</a:t>
            </a:r>
            <a:endParaRPr lang="uk-UA" sz="3200" b="1" dirty="0" smtClean="0"/>
          </a:p>
        </p:txBody>
      </p:sp>
      <p:pic>
        <p:nvPicPr>
          <p:cNvPr id="14338" name="Picture 2" descr="Brow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3828"/>
            <a:ext cx="1475624" cy="207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6" y="428604"/>
            <a:ext cx="638990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</a:rPr>
              <a:t>БРАУН Герберт Чарльз </a:t>
            </a:r>
          </a:p>
          <a:p>
            <a:r>
              <a:rPr lang="ru-RU" dirty="0" smtClean="0"/>
              <a:t> </a:t>
            </a:r>
            <a:r>
              <a:rPr lang="ru-RU" sz="2800" b="1" i="1" dirty="0" err="1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</a:rPr>
              <a:t>идатний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</a:rPr>
              <a:t>вчений-хімік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, лауреат 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</a:rPr>
              <a:t>Нобелівської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</a:rPr>
              <a:t>премії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 з 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</a:rPr>
              <a:t>хімії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1714488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/>
              <a:t>Купрум</a:t>
            </a:r>
            <a:endParaRPr lang="uk-UA" sz="3600" b="1" dirty="0" smtClean="0"/>
          </a:p>
          <a:p>
            <a:endParaRPr lang="uk-UA" sz="3600" b="1" dirty="0" smtClean="0"/>
          </a:p>
          <a:p>
            <a:endParaRPr lang="uk-UA" sz="3600" b="1" dirty="0" smtClean="0"/>
          </a:p>
          <a:p>
            <a:r>
              <a:rPr lang="uk-UA" sz="3600" b="1" dirty="0" smtClean="0"/>
              <a:t>                            </a:t>
            </a:r>
            <a:r>
              <a:rPr lang="uk-UA" sz="2800" b="1" dirty="0" smtClean="0">
                <a:hlinkClick r:id="" action="ppaction://hlinkshowjump?jump=firstslide"/>
              </a:rPr>
              <a:t>Назад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04664"/>
            <a:ext cx="774494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Овчаренко Федір Данилович</a:t>
            </a:r>
          </a:p>
          <a:p>
            <a:r>
              <a:rPr lang="uk-UA" sz="28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пеціаліст у галузі колоїдної хімії</a:t>
            </a:r>
          </a:p>
          <a:p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  <a:p>
            <a:r>
              <a:rPr lang="uk-UA" sz="3200" b="1" dirty="0" smtClean="0"/>
              <a:t>Напишіть рівняння реакцій між простими речовинами, утвореними елементами, електронні формули яких мають такі закінчення</a:t>
            </a:r>
          </a:p>
          <a:p>
            <a:r>
              <a:rPr lang="uk-UA" sz="3200" b="1" dirty="0" smtClean="0"/>
              <a:t>…3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  </a:t>
            </a:r>
            <a:r>
              <a:rPr lang="uk-UA" sz="3200" b="1" dirty="0" smtClean="0"/>
              <a:t>  і    …2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2Р</a:t>
            </a:r>
            <a:r>
              <a:rPr lang="uk-UA" sz="3200" b="1" baseline="30000" dirty="0" smtClean="0"/>
              <a:t>4</a:t>
            </a:r>
            <a:endParaRPr lang="uk-UA" sz="3200" b="1" dirty="0"/>
          </a:p>
          <a:p>
            <a:endParaRPr lang="uk-UA" sz="2400" b="1" dirty="0"/>
          </a:p>
          <a:p>
            <a:endParaRPr lang="uk-UA" sz="2400" b="1" dirty="0" smtClean="0"/>
          </a:p>
          <a:p>
            <a:r>
              <a:rPr lang="uk-UA" sz="2400" b="1" dirty="0" smtClean="0"/>
              <a:t>5 балів</a:t>
            </a:r>
            <a:endParaRPr lang="uk-UA" sz="2400" b="1" dirty="0"/>
          </a:p>
          <a:p>
            <a:r>
              <a:rPr lang="uk-UA" sz="2400" b="1" dirty="0" smtClean="0"/>
              <a:t>                                                             </a:t>
            </a:r>
            <a:r>
              <a:rPr lang="uk-UA" sz="2400" b="1" dirty="0" smtClean="0">
                <a:hlinkClick r:id="" action="ppaction://hlinkshowjump?jump=nextslide"/>
              </a:rPr>
              <a:t> Відповідь</a:t>
            </a:r>
            <a:endParaRPr lang="ru-RU" sz="2400" b="1" dirty="0" smtClean="0"/>
          </a:p>
          <a:p>
            <a:endParaRPr lang="uk-UA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91903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3284984"/>
            <a:ext cx="69596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Дайте визначення поняттю </a:t>
            </a:r>
          </a:p>
          <a:p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“група”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“підгрупа”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2 бали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Bcy;&amp;iukcy;&amp;lcy;&amp;ocy;&amp;ucy;&amp;scy; &amp;Acy;&amp;ncy;&amp;acy;&amp;tcy;&amp;ocy;&amp;lcy;&amp;iukcy;&amp;jcy; &amp;Gcy;&amp;rcy;&amp;icy;&amp;gcy;&amp;ocy;&amp;rcy;&amp;ocy;&amp;vcy;&amp;icy;&amp;chcy;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1584176" cy="21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476672"/>
            <a:ext cx="66967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Білоус Анатолій Григорович</a:t>
            </a:r>
          </a:p>
          <a:p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озробка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високоефективних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функціональних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складних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оксидних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систем </a:t>
            </a:r>
            <a:endParaRPr lang="uk-UA" sz="2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57166"/>
            <a:ext cx="77153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– це вертикальний стовпчик хімічних елементів, схожих за властивостями та формою їх сполук.</a:t>
            </a:r>
          </a:p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Головними підгрупами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називаються підгрупи, до складу яких входять елементи і малих і великих періодів.</a:t>
            </a:r>
            <a:endParaRPr lang="uk-UA" dirty="0" smtClean="0"/>
          </a:p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Побічними підгрупами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називаються підгрупи, до складу яких входять елементи лише великих періодів.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                               </a:t>
            </a:r>
          </a:p>
          <a:p>
            <a:r>
              <a:rPr lang="uk-UA" dirty="0" smtClean="0"/>
              <a:t>                                                                                  </a:t>
            </a:r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76672"/>
            <a:ext cx="8143932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Петренко-Крітченко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Павло Іванович</a:t>
            </a:r>
            <a:endParaRPr lang="uk-UA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в галузі гетероциклічних сполук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Чи взаємодіють між собою вищі оксиди елементів порядкові номера яких 20 і 16. Якщо так, напишіть рівняння реакції.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5 балів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268760"/>
            <a:ext cx="42273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endParaRPr lang="uk-UA" dirty="0" smtClean="0">
              <a:hlinkClick r:id="" action="ppaction://hlinkshowjump?jump=firstslide"/>
            </a:endParaRPr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 </a:t>
            </a:r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643174" y="1785926"/>
            <a:ext cx="5786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СаО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SО</a:t>
            </a:r>
            <a:r>
              <a:rPr kumimoji="0" lang="uk-UA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           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СаSО</a:t>
            </a:r>
            <a:r>
              <a:rPr kumimoji="0" lang="uk-UA" sz="3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 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86314" y="2071678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60648"/>
            <a:ext cx="698477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Гулий Максим Федотович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присвячені вивченню властивостей білків та їх біосинтезу</a:t>
            </a:r>
          </a:p>
          <a:p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 місцем елементів у ПС вкажіть, який елемент має більш виражені неметалічні властивості Фосфор чи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Сульфур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2 бали</a:t>
            </a:r>
          </a:p>
          <a:p>
            <a:pPr algn="r"/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2" descr="&amp;Kcy;&amp;acy;&amp;rcy;&amp;tcy;&amp;icy;&amp;ncy;&amp;kcy;&amp;icy; &amp;pcy;&amp;ocy; &amp;zcy;&amp;acy;&amp;pcy;&amp;rcy;&amp;ocy;&amp;scy;&amp;ucy; &amp;gcy;&amp;ucy;&amp;lcy;&amp;icy;&amp;jcy; &amp;mcy;&amp;acy;&amp;kcy;&amp;scy;&amp;icy;&amp;mcy; &amp;fcy;&amp;iecy;&amp;dcy;&amp;ocy;&amp;tcy;&amp;ocy;&amp;vcy;&amp;icy;&amp;chcy; &amp;fcy;&amp;ocy;&amp;tcy;&amp;o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1" name="Picture 3" descr="C:\Users\windows 7\Desktop\ind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52" y="160338"/>
            <a:ext cx="1642335" cy="218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500174"/>
            <a:ext cx="77768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Сульфур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Неметелічні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властивості у періодах посилюються зліва на право</a:t>
            </a: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firstslide"/>
              </a:rPr>
              <a:t>Назад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76672"/>
            <a:ext cx="728667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Данилевський Олександр Якович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Роботи в галузі білкового обміну та раціонального харчування.</a:t>
            </a: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Чим відрізняється будова зовнішнього енергетичного рівня в елементів металів і неметалів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1 бал</a:t>
            </a: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357298"/>
            <a:ext cx="650085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 зовнішньому енергетичному рівні в елементів металів є 1,2 чи 3 електрони, в неметалів 4 і більше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firstslide"/>
              </a:rPr>
              <a:t>Назад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000240"/>
            <a:ext cx="703284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200" b="1" dirty="0" smtClean="0"/>
              <a:t>Коли і ким був відкритий періодичний закон?</a:t>
            </a:r>
            <a:endParaRPr lang="ru-RU" sz="3200" b="1" dirty="0" smtClean="0"/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 бал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620688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Бабко Анатолій Кирилович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 присвячені хімії комплексних сполук</a:t>
            </a:r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142984"/>
            <a:ext cx="55721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 березня 1869 року</a:t>
            </a:r>
          </a:p>
          <a:p>
            <a:endParaRPr lang="uk-UA" sz="3200" b="1" dirty="0" smtClean="0"/>
          </a:p>
          <a:p>
            <a:r>
              <a:rPr lang="uk-UA" sz="3200" b="1" dirty="0" smtClean="0"/>
              <a:t>Менделєєв</a:t>
            </a:r>
          </a:p>
          <a:p>
            <a:r>
              <a:rPr lang="uk-UA" sz="3200" b="1" dirty="0" smtClean="0"/>
              <a:t>Дмитро Іванович</a:t>
            </a:r>
          </a:p>
          <a:p>
            <a:endParaRPr lang="uk-UA" sz="3200" b="1" dirty="0" smtClean="0"/>
          </a:p>
          <a:p>
            <a:endParaRPr lang="uk-UA" sz="3200" b="1" dirty="0" smtClean="0"/>
          </a:p>
          <a:p>
            <a:endParaRPr lang="uk-UA" sz="3200" b="1" dirty="0" smtClean="0"/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69019" y="4523860"/>
            <a:ext cx="809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dirty="0" smtClean="0">
                <a:solidFill>
                  <a:prstClr val="black"/>
                </a:solidFill>
                <a:hlinkClick r:id="" action="ppaction://hlinkshowjump?jump=firstslide"/>
              </a:rPr>
              <a:t>Назад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1" name="AutoShape 1"/>
          <p:cNvSpPr>
            <a:spLocks noChangeShapeType="1"/>
          </p:cNvSpPr>
          <p:nvPr/>
        </p:nvSpPr>
        <p:spPr bwMode="auto">
          <a:xfrm>
            <a:off x="4000496" y="2928934"/>
            <a:ext cx="561975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911114" y="384089"/>
            <a:ext cx="7045586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/>
              <a:t> </a:t>
            </a:r>
            <a:r>
              <a:rPr lang="en-US" sz="2400" b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Mg</a:t>
            </a:r>
            <a:r>
              <a:rPr lang="uk-UA" sz="2400" b="1" dirty="0" smtClean="0"/>
              <a:t>   1</a:t>
            </a:r>
            <a:r>
              <a:rPr lang="en-US" sz="2400" b="1" dirty="0" smtClean="0"/>
              <a:t>S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2</a:t>
            </a:r>
            <a:r>
              <a:rPr lang="en-US" sz="2400" b="1" dirty="0" smtClean="0"/>
              <a:t>S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2Р</a:t>
            </a:r>
            <a:r>
              <a:rPr lang="uk-UA" sz="2400" b="1" baseline="30000" dirty="0" smtClean="0"/>
              <a:t>6</a:t>
            </a:r>
            <a:r>
              <a:rPr lang="uk-UA" sz="2400" b="1" dirty="0" smtClean="0"/>
              <a:t>3</a:t>
            </a:r>
            <a:r>
              <a:rPr lang="en-US" sz="2400" b="1" dirty="0" smtClean="0"/>
              <a:t>S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     </a:t>
            </a:r>
            <a:endParaRPr lang="uk-UA" sz="2400" dirty="0" smtClean="0"/>
          </a:p>
          <a:p>
            <a:endParaRPr lang="uk-UA" sz="2400" b="1" dirty="0" smtClean="0"/>
          </a:p>
          <a:p>
            <a:r>
              <a:rPr lang="uk-UA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dirty="0" smtClean="0"/>
              <a:t>1</a:t>
            </a:r>
            <a:r>
              <a:rPr lang="en-US" sz="2400" b="1" dirty="0" smtClean="0"/>
              <a:t>S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2</a:t>
            </a:r>
            <a:r>
              <a:rPr lang="en-US" sz="2400" b="1" dirty="0" smtClean="0"/>
              <a:t>S</a:t>
            </a:r>
            <a:r>
              <a:rPr lang="uk-UA" sz="2400" b="1" baseline="30000" dirty="0" smtClean="0"/>
              <a:t>2</a:t>
            </a:r>
            <a:r>
              <a:rPr lang="uk-UA" sz="2400" b="1" dirty="0" smtClean="0"/>
              <a:t>2Р</a:t>
            </a:r>
            <a:r>
              <a:rPr lang="uk-UA" sz="2400" b="1" baseline="30000" dirty="0"/>
              <a:t>4</a:t>
            </a:r>
            <a:endParaRPr lang="uk-UA" sz="24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2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Mg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+ </a:t>
            </a:r>
            <a:r>
              <a:rPr kumimoji="0" lang="uk-UA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uk-UA" sz="4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               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Mg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9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492896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Назвіть елемент ІІІ періоду, що має завершений енергетичний рівень</a:t>
            </a:r>
          </a:p>
          <a:p>
            <a:endParaRPr lang="uk-UA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 бал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Відповідь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707" y="303039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Добросєрдов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Дмитро Костянтинович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Працював у галузі вивчення кристалогідратів</a:t>
            </a:r>
            <a:endParaRPr lang="uk-UA" sz="2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785926"/>
            <a:ext cx="292895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Аргон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pPr algn="r"/>
            <a:r>
              <a:rPr lang="uk-UA" dirty="0" smtClean="0">
                <a:hlinkClick r:id="" action="ppaction://hlinkshowjump?jump=firstslide"/>
              </a:rPr>
              <a:t>Назад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latin typeface="Segoe Script" pitchFamily="34" charset="0"/>
              </a:rPr>
              <a:t>Двадцяте березня</a:t>
            </a:r>
          </a:p>
          <a:p>
            <a:pPr algn="ctr"/>
            <a:r>
              <a:rPr lang="uk-UA" sz="3600" b="1" i="1" dirty="0" smtClean="0">
                <a:latin typeface="Segoe Script" pitchFamily="34" charset="0"/>
              </a:rPr>
              <a:t>Класна робота</a:t>
            </a:r>
          </a:p>
          <a:p>
            <a:pPr algn="ctr"/>
            <a:endParaRPr lang="uk-UA" sz="3600" b="1" i="1" dirty="0" smtClean="0">
              <a:latin typeface="Segoe Script" pitchFamily="34" charset="0"/>
            </a:endParaRPr>
          </a:p>
          <a:p>
            <a:pPr algn="ctr"/>
            <a:r>
              <a:rPr lang="uk-UA" sz="3600" b="1" i="1" dirty="0" smtClean="0">
                <a:latin typeface="Segoe Script" pitchFamily="34" charset="0"/>
              </a:rPr>
              <a:t>Узагальнення і систематизація знань з теми «Періодичний закон і </a:t>
            </a:r>
            <a:r>
              <a:rPr lang="uk-UA" sz="3600" b="1" i="1" dirty="0">
                <a:latin typeface="Segoe Script" pitchFamily="34" charset="0"/>
              </a:rPr>
              <a:t>п</a:t>
            </a:r>
            <a:r>
              <a:rPr lang="uk-UA" sz="3600" b="1" i="1" dirty="0" smtClean="0">
                <a:latin typeface="Segoe Script" pitchFamily="34" charset="0"/>
              </a:rPr>
              <a:t>еріодична система хімічних елементів Д.І. Менделєєва»</a:t>
            </a:r>
            <a:endParaRPr lang="uk-UA" sz="2800" b="1" i="1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911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777" y="-714404"/>
            <a:ext cx="9654777" cy="74289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698324"/>
              </p:ext>
            </p:extLst>
          </p:nvPr>
        </p:nvGraphicFramePr>
        <p:xfrm>
          <a:off x="785786" y="3714752"/>
          <a:ext cx="187452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764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64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3571868" y="2071678"/>
            <a:ext cx="928694" cy="15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500298" y="1785926"/>
            <a:ext cx="1928826" cy="285752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43108" y="1428736"/>
            <a:ext cx="2357454" cy="571504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1214414" y="1857364"/>
            <a:ext cx="3143272" cy="21431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28596" y="1928802"/>
            <a:ext cx="4000528" cy="785818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000232" y="1857364"/>
            <a:ext cx="2428892" cy="428628"/>
          </a:xfrm>
          <a:prstGeom prst="line">
            <a:avLst/>
          </a:prstGeom>
          <a:ln w="571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071670" y="1857364"/>
            <a:ext cx="2286016" cy="1357322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714612" y="1857364"/>
            <a:ext cx="1643074" cy="571504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V="1">
            <a:off x="4429124" y="1428736"/>
            <a:ext cx="1857388" cy="35719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4179091" y="1250141"/>
            <a:ext cx="785818" cy="285752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4429124" y="1785926"/>
            <a:ext cx="2714644" cy="285752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>
            <a:off x="4500562" y="1785926"/>
            <a:ext cx="1857388" cy="571504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>
            <a:off x="4429124" y="1785926"/>
            <a:ext cx="4286280" cy="114300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>
            <a:off x="4357686" y="1785926"/>
            <a:ext cx="785818" cy="71438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357554" y="1785926"/>
            <a:ext cx="1000132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 flipV="1">
            <a:off x="4143372" y="2143116"/>
            <a:ext cx="1357322" cy="785818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6200000" flipV="1">
            <a:off x="3464711" y="2678901"/>
            <a:ext cx="2500330" cy="71438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3071802" y="3214686"/>
            <a:ext cx="2571768" cy="1588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>
            <a:off x="4429124" y="1857364"/>
            <a:ext cx="2143140" cy="13573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>
            <a:off x="4357686" y="1785926"/>
            <a:ext cx="2357454" cy="214314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6200000" flipV="1">
            <a:off x="3929058" y="2285992"/>
            <a:ext cx="2500330" cy="150019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6200000" flipV="1">
            <a:off x="3500430" y="2786058"/>
            <a:ext cx="3643338" cy="178595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0800000">
            <a:off x="4429124" y="1714488"/>
            <a:ext cx="3643338" cy="1714512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3571868" y="1357298"/>
            <a:ext cx="785818" cy="428628"/>
          </a:xfrm>
          <a:prstGeom prst="line">
            <a:avLst/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2500298" y="1142984"/>
            <a:ext cx="1857388" cy="642942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7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828092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Власюк Петро Антипович</a:t>
            </a:r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Досліджував хімічні елементи, які потрібні рослинам</a:t>
            </a:r>
          </a:p>
          <a:p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Сформулюйте сучасне визначення 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періодичного закону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  <a:p>
            <a:endParaRPr lang="uk-UA" sz="20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b="1" dirty="0"/>
          </a:p>
          <a:p>
            <a:endParaRPr lang="uk-UA" sz="2800" b="1" dirty="0" smtClean="0"/>
          </a:p>
          <a:p>
            <a:r>
              <a:rPr lang="uk-UA" sz="2800" b="1" dirty="0" smtClean="0"/>
              <a:t>2 бали</a:t>
            </a:r>
            <a:endParaRPr lang="uk-UA" sz="2800" b="1" dirty="0"/>
          </a:p>
          <a:p>
            <a:r>
              <a:rPr lang="uk-UA" sz="2800" b="1" dirty="0" smtClean="0"/>
              <a:t>                                              </a:t>
            </a:r>
            <a:r>
              <a:rPr lang="uk-UA" sz="2800" b="1" dirty="0" smtClean="0">
                <a:hlinkClick r:id="" action="ppaction://hlinkshowjump?jump=nextslide"/>
              </a:rPr>
              <a:t>Відповідь</a:t>
            </a:r>
            <a:endParaRPr lang="ru-RU" sz="2800" b="1" dirty="0" smtClean="0"/>
          </a:p>
          <a:p>
            <a:endParaRPr lang="uk-UA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07541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700808"/>
            <a:ext cx="573271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uk-UA" sz="2800" b="1" dirty="0"/>
          </a:p>
          <a:p>
            <a:pPr algn="r"/>
            <a:endParaRPr lang="uk-UA" sz="2800" b="1" dirty="0" smtClean="0"/>
          </a:p>
          <a:p>
            <a:pPr algn="r"/>
            <a:endParaRPr lang="uk-UA" sz="2800" b="1" dirty="0"/>
          </a:p>
          <a:p>
            <a:pPr algn="r"/>
            <a:endParaRPr lang="uk-UA" sz="2800" b="1" dirty="0" smtClean="0"/>
          </a:p>
          <a:p>
            <a:pPr algn="r"/>
            <a:endParaRPr lang="uk-UA" sz="2800" b="1" dirty="0"/>
          </a:p>
          <a:p>
            <a:pPr algn="r"/>
            <a:endParaRPr lang="uk-UA" sz="2800" b="1" dirty="0" smtClean="0"/>
          </a:p>
          <a:p>
            <a:pPr algn="r"/>
            <a:endParaRPr lang="uk-UA" sz="2800" b="1" dirty="0"/>
          </a:p>
          <a:p>
            <a:pPr algn="r"/>
            <a:endParaRPr lang="uk-UA" sz="2800" b="1" dirty="0" smtClean="0"/>
          </a:p>
          <a:p>
            <a:pPr algn="r"/>
            <a:endParaRPr lang="uk-UA" sz="2800" b="1" dirty="0"/>
          </a:p>
          <a:p>
            <a:pPr algn="r"/>
            <a:r>
              <a:rPr lang="uk-UA" sz="2000" b="1" dirty="0" smtClean="0">
                <a:hlinkClick r:id="" action="ppaction://hlinkshowjump?jump=firstslide"/>
              </a:rPr>
              <a:t>Назад</a:t>
            </a:r>
            <a:endParaRPr lang="uk-UA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571613"/>
            <a:ext cx="685804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Властивості хімічних елементів а також утворених ними сполук перебувають у періодичній залежності від величини зарядів ядер їх атомів</a:t>
            </a:r>
          </a:p>
          <a:p>
            <a:endParaRPr lang="uk-UA" b="1" dirty="0" smtClean="0"/>
          </a:p>
        </p:txBody>
      </p:sp>
    </p:spTree>
    <p:extLst>
      <p:ext uri="{BB962C8B-B14F-4D97-AF65-F5344CB8AC3E}">
        <p14:creationId xmlns:p14="http://schemas.microsoft.com/office/powerpoint/2010/main" val="227773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0990" y="836712"/>
            <a:ext cx="6409482" cy="5550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Бах Олексій Миколайович</a:t>
            </a:r>
          </a:p>
          <a:p>
            <a:endParaRPr lang="uk-UA" dirty="0" smtClean="0"/>
          </a:p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</a:rPr>
              <a:t>Засновник школи біохіміків, основні праці присвячені фотосинтезу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r>
              <a:rPr lang="uk-UA" sz="3200" b="1" dirty="0" smtClean="0"/>
              <a:t>Напишіть </a:t>
            </a:r>
            <a:r>
              <a:rPr lang="uk-UA" sz="3200" b="1" dirty="0"/>
              <a:t>електронну формулу </a:t>
            </a:r>
            <a:r>
              <a:rPr lang="uk-UA" sz="3200" b="1" dirty="0" err="1"/>
              <a:t>йону</a:t>
            </a:r>
            <a:r>
              <a:rPr lang="uk-UA" sz="3200" b="1" dirty="0"/>
              <a:t> </a:t>
            </a:r>
            <a:r>
              <a:rPr lang="en-US" sz="3200" b="1" dirty="0"/>
              <a:t>N</a:t>
            </a:r>
            <a:r>
              <a:rPr lang="uk-UA" sz="3200" b="1" baseline="30000" dirty="0"/>
              <a:t>3</a:t>
            </a:r>
            <a:r>
              <a:rPr lang="uk-UA" sz="3200" b="1" baseline="30000" dirty="0" smtClean="0"/>
              <a:t>+</a:t>
            </a:r>
          </a:p>
          <a:p>
            <a:endParaRPr lang="uk-UA" sz="2800" b="1" baseline="30000" dirty="0"/>
          </a:p>
          <a:p>
            <a:endParaRPr lang="uk-UA" sz="2800" b="1" baseline="30000" dirty="0" smtClean="0"/>
          </a:p>
          <a:p>
            <a:endParaRPr lang="uk-UA" sz="2800" b="1" baseline="30000" dirty="0"/>
          </a:p>
          <a:p>
            <a:endParaRPr lang="uk-UA" sz="2800" b="1" baseline="30000" dirty="0" smtClean="0"/>
          </a:p>
          <a:p>
            <a:r>
              <a:rPr lang="uk-UA" sz="2800" b="1" dirty="0" smtClean="0"/>
              <a:t>   3 бали                               </a:t>
            </a:r>
            <a:r>
              <a:rPr lang="uk-UA" sz="2800" b="1" baseline="30000" dirty="0" smtClean="0">
                <a:hlinkClick r:id="" action="ppaction://hlinkshowjump?jump=nextslide"/>
              </a:rPr>
              <a:t>Відповідь</a:t>
            </a:r>
            <a:endParaRPr lang="ru-RU" sz="2800" b="1" dirty="0"/>
          </a:p>
        </p:txBody>
      </p:sp>
      <p:pic>
        <p:nvPicPr>
          <p:cNvPr id="3" name="Рисунок 2" descr="C:\Users\windows 7\Desktop\бах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1511399" cy="2088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32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132856"/>
            <a:ext cx="33043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2</a:t>
            </a:r>
            <a:r>
              <a:rPr lang="en-US" sz="3200" b="1" dirty="0" smtClean="0"/>
              <a:t>S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2Р</a:t>
            </a:r>
            <a:r>
              <a:rPr lang="uk-UA" sz="3200" b="1" baseline="30000" dirty="0" smtClean="0"/>
              <a:t>0</a:t>
            </a:r>
            <a:endParaRPr lang="uk-UA" sz="3200" dirty="0" smtClean="0">
              <a:hlinkClick r:id="" action="ppaction://hlinkshowjump?jump=firstslide"/>
            </a:endParaRPr>
          </a:p>
          <a:p>
            <a:endParaRPr lang="uk-UA" sz="3200" dirty="0" smtClean="0">
              <a:hlinkClick r:id="" action="ppaction://hlinkshowjump?jump=firstslide"/>
            </a:endParaRPr>
          </a:p>
          <a:p>
            <a:endParaRPr lang="uk-UA" sz="3200" dirty="0" smtClean="0">
              <a:hlinkClick r:id="" action="ppaction://hlinkshowjump?jump=firstslide"/>
            </a:endParaRPr>
          </a:p>
          <a:p>
            <a:endParaRPr lang="uk-UA" sz="3200" dirty="0" smtClean="0">
              <a:hlinkClick r:id="" action="ppaction://hlinkshowjump?jump=firstslide"/>
            </a:endParaRPr>
          </a:p>
          <a:p>
            <a:pPr algn="r"/>
            <a:r>
              <a:rPr lang="uk-UA" sz="3200" dirty="0" smtClean="0">
                <a:hlinkClick r:id="" action="ppaction://hlinkshowjump?jump=firstslide"/>
              </a:rPr>
              <a:t>Назад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90794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1481</TotalTime>
  <Words>1061</Words>
  <Application>Microsoft Office PowerPoint</Application>
  <PresentationFormat>Экран (4:3)</PresentationFormat>
  <Paragraphs>475</Paragraphs>
  <Slides>53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windows 7</cp:lastModifiedBy>
  <cp:revision>108</cp:revision>
  <dcterms:modified xsi:type="dcterms:W3CDTF">2015-03-18T22:43:50Z</dcterms:modified>
</cp:coreProperties>
</file>